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2"/>
  </p:notesMasterIdLst>
  <p:sldIdLst>
    <p:sldId id="262" r:id="rId2"/>
    <p:sldId id="271" r:id="rId3"/>
    <p:sldId id="277" r:id="rId4"/>
    <p:sldId id="267" r:id="rId5"/>
    <p:sldId id="2952" r:id="rId6"/>
    <p:sldId id="269" r:id="rId7"/>
    <p:sldId id="3017" r:id="rId8"/>
    <p:sldId id="2958" r:id="rId9"/>
    <p:sldId id="3013" r:id="rId10"/>
    <p:sldId id="276" r:id="rId11"/>
    <p:sldId id="2967" r:id="rId12"/>
    <p:sldId id="3014" r:id="rId13"/>
    <p:sldId id="3015" r:id="rId14"/>
    <p:sldId id="3016" r:id="rId15"/>
    <p:sldId id="2970" r:id="rId16"/>
    <p:sldId id="2972" r:id="rId17"/>
    <p:sldId id="2961" r:id="rId18"/>
    <p:sldId id="2975" r:id="rId19"/>
    <p:sldId id="2976" r:id="rId20"/>
    <p:sldId id="2977" r:id="rId21"/>
    <p:sldId id="2981" r:id="rId22"/>
    <p:sldId id="2982" r:id="rId23"/>
    <p:sldId id="2962" r:id="rId24"/>
    <p:sldId id="278" r:id="rId25"/>
    <p:sldId id="2984" r:id="rId26"/>
    <p:sldId id="2978" r:id="rId27"/>
    <p:sldId id="3012" r:id="rId28"/>
    <p:sldId id="2986" r:id="rId29"/>
    <p:sldId id="2968" r:id="rId30"/>
    <p:sldId id="2969" r:id="rId31"/>
    <p:sldId id="2979" r:id="rId32"/>
    <p:sldId id="2990" r:id="rId33"/>
    <p:sldId id="2987" r:id="rId34"/>
    <p:sldId id="2988" r:id="rId35"/>
    <p:sldId id="2964" r:id="rId36"/>
    <p:sldId id="2991" r:id="rId37"/>
    <p:sldId id="2992" r:id="rId38"/>
    <p:sldId id="2994" r:id="rId39"/>
    <p:sldId id="2995" r:id="rId40"/>
    <p:sldId id="2997" r:id="rId41"/>
    <p:sldId id="2998" r:id="rId42"/>
    <p:sldId id="3009" r:id="rId43"/>
    <p:sldId id="3010" r:id="rId44"/>
    <p:sldId id="3005" r:id="rId45"/>
    <p:sldId id="2996" r:id="rId46"/>
    <p:sldId id="3006" r:id="rId47"/>
    <p:sldId id="272" r:id="rId48"/>
    <p:sldId id="2999" r:id="rId49"/>
    <p:sldId id="2980" r:id="rId50"/>
    <p:sldId id="3000" r:id="rId51"/>
    <p:sldId id="3001" r:id="rId52"/>
    <p:sldId id="268" r:id="rId53"/>
    <p:sldId id="3011" r:id="rId54"/>
    <p:sldId id="270" r:id="rId55"/>
    <p:sldId id="273" r:id="rId56"/>
    <p:sldId id="3021" r:id="rId57"/>
    <p:sldId id="3020" r:id="rId58"/>
    <p:sldId id="3003" r:id="rId59"/>
    <p:sldId id="3022" r:id="rId60"/>
    <p:sldId id="3019" r:id="rId6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B0043"/>
    <a:srgbClr val="77348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817" autoAdjust="0"/>
    <p:restoredTop sz="80097"/>
  </p:normalViewPr>
  <p:slideViewPr>
    <p:cSldViewPr snapToGrid="0">
      <p:cViewPr varScale="1">
        <p:scale>
          <a:sx n="146" d="100"/>
          <a:sy n="146" d="100"/>
        </p:scale>
        <p:origin x="1304" y="160"/>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BCD46BF-617A-5647-B6E3-2DFEB22A7F45}" type="datetimeFigureOut">
              <a:rPr lang="en-GB" smtClean="0"/>
              <a:t>08/03/2022</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BCE33FA-C9DC-874A-B3C5-FC54E9EB200D}" type="slidenum">
              <a:rPr lang="en-GB" smtClean="0"/>
              <a:t>‹#›</a:t>
            </a:fld>
            <a:endParaRPr lang="en-GB"/>
          </a:p>
        </p:txBody>
      </p:sp>
    </p:spTree>
    <p:extLst>
      <p:ext uri="{BB962C8B-B14F-4D97-AF65-F5344CB8AC3E}">
        <p14:creationId xmlns:p14="http://schemas.microsoft.com/office/powerpoint/2010/main" val="22623783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3" Type="http://schemas.openxmlformats.org/officeDocument/2006/relationships/hyperlink" Target="https://www.youtube.com/watch?v=KGgqdpDWh0I" TargetMode="External"/><Relationship Id="rId2" Type="http://schemas.openxmlformats.org/officeDocument/2006/relationships/slide" Target="../slides/slide58.xml"/><Relationship Id="rId1" Type="http://schemas.openxmlformats.org/officeDocument/2006/relationships/notesMaster" Target="../notesMasters/notesMaster1.xml"/><Relationship Id="rId5" Type="http://schemas.openxmlformats.org/officeDocument/2006/relationships/hyperlink" Target="https://youtu.be/nSKp2StlS6s?t=31" TargetMode="External"/><Relationship Id="rId4" Type="http://schemas.openxmlformats.org/officeDocument/2006/relationships/hyperlink" Target="https://www.youtube.com/watch?v=nSKp2StlS6s" TargetMode="Externa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77" rtl="0" eaLnBrk="1" fontAlgn="auto" latinLnBrk="0" hangingPunct="1">
              <a:lnSpc>
                <a:spcPct val="110000"/>
              </a:lnSpc>
              <a:spcBef>
                <a:spcPts val="1200"/>
              </a:spcBef>
              <a:spcAft>
                <a:spcPts val="0"/>
              </a:spcAft>
              <a:buClrTx/>
              <a:buSzTx/>
              <a:buFontTx/>
              <a:buNone/>
              <a:tabLst/>
              <a:defRPr/>
            </a:pPr>
            <a:r>
              <a:rPr lang="en-GB" b="0" dirty="0"/>
              <a:t>Hi everyone and welcome to my talk about API testing, validation, contracts and API development.</a:t>
            </a:r>
          </a:p>
          <a:p>
            <a:endParaRPr lang="en-GB" b="0" dirty="0"/>
          </a:p>
          <a:p>
            <a:endParaRPr lang="en-GB" b="0" dirty="0"/>
          </a:p>
          <a:p>
            <a:pPr marL="0" lvl="0" indent="0" algn="l" rtl="0">
              <a:spcBef>
                <a:spcPts val="0"/>
              </a:spcBef>
              <a:spcAft>
                <a:spcPts val="0"/>
              </a:spcAft>
              <a:buNone/>
            </a:pPr>
            <a:endParaRPr lang="en-GB" dirty="0"/>
          </a:p>
        </p:txBody>
      </p:sp>
      <p:sp>
        <p:nvSpPr>
          <p:cNvPr id="4" name="Slide Number Placeholder 3"/>
          <p:cNvSpPr>
            <a:spLocks noGrp="1"/>
          </p:cNvSpPr>
          <p:nvPr>
            <p:ph type="sldNum" sz="quarter" idx="5"/>
          </p:nvPr>
        </p:nvSpPr>
        <p:spPr/>
        <p:txBody>
          <a:bodyPr/>
          <a:lstStyle/>
          <a:p>
            <a:fld id="{7BCE33FA-C9DC-874A-B3C5-FC54E9EB200D}" type="slidenum">
              <a:rPr lang="en-GB" smtClean="0"/>
              <a:t>1</a:t>
            </a:fld>
            <a:endParaRPr lang="en-GB"/>
          </a:p>
        </p:txBody>
      </p:sp>
    </p:spTree>
    <p:extLst>
      <p:ext uri="{BB962C8B-B14F-4D97-AF65-F5344CB8AC3E}">
        <p14:creationId xmlns:p14="http://schemas.microsoft.com/office/powerpoint/2010/main" val="18728330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the current situation of increased remote working, having a common, simple medium of communication such as an </a:t>
            </a:r>
            <a:r>
              <a:rPr lang="en-GB" dirty="0" err="1"/>
              <a:t>OpenAPI</a:t>
            </a:r>
            <a:r>
              <a:rPr lang="en-GB" dirty="0"/>
              <a:t> spec document is indispensable in meeting your requirements when building APIs.</a:t>
            </a:r>
          </a:p>
          <a:p>
            <a:endParaRPr lang="en-GB" dirty="0"/>
          </a:p>
          <a:p>
            <a:r>
              <a:rPr lang="en-GB" dirty="0"/>
              <a:t>Things get even more exciting when this so-called document can:</a:t>
            </a:r>
          </a:p>
          <a:p>
            <a:r>
              <a:rPr lang="en-GB" dirty="0"/>
              <a:t>Serve as a contract</a:t>
            </a:r>
          </a:p>
          <a:p>
            <a:r>
              <a:rPr lang="en-GB" dirty="0"/>
              <a:t>Generate clients, servers, and documentation in a plethora of languages</a:t>
            </a:r>
          </a:p>
          <a:p>
            <a:r>
              <a:rPr lang="en-GB" dirty="0"/>
              <a:t>Put your developers and clients first</a:t>
            </a:r>
          </a:p>
          <a:p>
            <a:r>
              <a:rPr lang="en-GB" dirty="0"/>
              <a:t>Have Automatic, Fail-fast, API Validation</a:t>
            </a:r>
          </a:p>
          <a:p>
            <a:r>
              <a:rPr lang="en-GB" dirty="0"/>
              <a:t>Is Cross-Platform and Language Agnostic</a:t>
            </a:r>
          </a:p>
          <a:p>
            <a:r>
              <a:rPr lang="en-GB" dirty="0"/>
              <a:t>Is both human and machine readable in YAML or JSON</a:t>
            </a:r>
          </a:p>
          <a:p>
            <a:r>
              <a:rPr lang="en-GB" dirty="0"/>
              <a:t>Speeds up development, prototyping </a:t>
            </a:r>
          </a:p>
          <a:p>
            <a:r>
              <a:rPr lang="en-GB" dirty="0"/>
              <a:t>and reduces costs</a:t>
            </a:r>
          </a:p>
          <a:p>
            <a:endParaRPr lang="en-GB" dirty="0"/>
          </a:p>
          <a:p>
            <a:r>
              <a:rPr lang="en-GB" dirty="0"/>
              <a:t>Let’s see how all those things work!</a:t>
            </a:r>
          </a:p>
          <a:p>
            <a:endParaRPr lang="en-GB" dirty="0"/>
          </a:p>
        </p:txBody>
      </p:sp>
      <p:sp>
        <p:nvSpPr>
          <p:cNvPr id="4" name="Slide Number Placeholder 3"/>
          <p:cNvSpPr>
            <a:spLocks noGrp="1"/>
          </p:cNvSpPr>
          <p:nvPr>
            <p:ph type="sldNum" sz="quarter" idx="5"/>
          </p:nvPr>
        </p:nvSpPr>
        <p:spPr/>
        <p:txBody>
          <a:bodyPr/>
          <a:lstStyle/>
          <a:p>
            <a:fld id="{7BCE33FA-C9DC-874A-B3C5-FC54E9EB200D}" type="slidenum">
              <a:rPr lang="en-GB" smtClean="0"/>
              <a:t>10</a:t>
            </a:fld>
            <a:endParaRPr lang="en-GB"/>
          </a:p>
        </p:txBody>
      </p:sp>
    </p:spTree>
    <p:extLst>
      <p:ext uri="{BB962C8B-B14F-4D97-AF65-F5344CB8AC3E}">
        <p14:creationId xmlns:p14="http://schemas.microsoft.com/office/powerpoint/2010/main" val="22811876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When building software there are several approaches you can take.</a:t>
            </a:r>
          </a:p>
          <a:p>
            <a:r>
              <a:rPr lang="en-GB" dirty="0"/>
              <a:t>First let‘s discuss at a high-level - Design First vs. Code First Development.</a:t>
            </a:r>
          </a:p>
        </p:txBody>
      </p:sp>
      <p:sp>
        <p:nvSpPr>
          <p:cNvPr id="4" name="Slide Number Placeholder 3"/>
          <p:cNvSpPr>
            <a:spLocks noGrp="1"/>
          </p:cNvSpPr>
          <p:nvPr>
            <p:ph type="sldNum" sz="quarter" idx="5"/>
          </p:nvPr>
        </p:nvSpPr>
        <p:spPr/>
        <p:txBody>
          <a:bodyPr/>
          <a:lstStyle/>
          <a:p>
            <a:fld id="{7BCE33FA-C9DC-874A-B3C5-FC54E9EB200D}" type="slidenum">
              <a:rPr lang="en-GB" smtClean="0"/>
              <a:t>11</a:t>
            </a:fld>
            <a:endParaRPr lang="en-GB"/>
          </a:p>
        </p:txBody>
      </p:sp>
    </p:spTree>
    <p:extLst>
      <p:ext uri="{BB962C8B-B14F-4D97-AF65-F5344CB8AC3E}">
        <p14:creationId xmlns:p14="http://schemas.microsoft.com/office/powerpoint/2010/main" val="13433669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With a code-first approach, you start with your IDE typing out some code. </a:t>
            </a:r>
          </a:p>
          <a:p>
            <a:endParaRPr lang="en-GB" dirty="0"/>
          </a:p>
          <a:p>
            <a:r>
              <a:rPr lang="en-GB" dirty="0"/>
              <a:t>Somewhere in the back of your mind, you know that eventually an interface will be created to deliver this service. </a:t>
            </a:r>
          </a:p>
          <a:p>
            <a:endParaRPr lang="en-GB" dirty="0"/>
          </a:p>
          <a:p>
            <a:r>
              <a:rPr lang="en-GB" dirty="0"/>
              <a:t>However, your main focus is on the “core functionality” not the “interface”.</a:t>
            </a:r>
          </a:p>
          <a:p>
            <a:endParaRPr lang="en-GB" dirty="0"/>
          </a:p>
          <a:p>
            <a:r>
              <a:rPr lang="en-GB" dirty="0"/>
              <a:t>When the time comes to implement the interface, the core service is mostly done so it drives the implementation rather than the other way around. </a:t>
            </a:r>
          </a:p>
          <a:p>
            <a:endParaRPr lang="en-GB" dirty="0"/>
          </a:p>
          <a:p>
            <a:r>
              <a:rPr lang="en-GB" dirty="0"/>
              <a:t>To the user who will ultimately use this API, it can feel like it was tacked on, like an afterthought to the core service.</a:t>
            </a:r>
          </a:p>
          <a:p>
            <a:endParaRPr lang="en-GB" dirty="0"/>
          </a:p>
          <a:p>
            <a:r>
              <a:rPr lang="en-GB" dirty="0"/>
              <a:t>This is a synchronous flow, encountered in the traditional waterfall software development.</a:t>
            </a:r>
          </a:p>
          <a:p>
            <a:endParaRPr lang="en-GB" dirty="0"/>
          </a:p>
          <a:p>
            <a:r>
              <a:rPr lang="en-GB" dirty="0"/>
              <a:t>Delays at any point in time will push back the overall delivery of the product.</a:t>
            </a:r>
          </a:p>
          <a:p>
            <a:endParaRPr lang="en-GB" dirty="0"/>
          </a:p>
          <a:p>
            <a:r>
              <a:rPr lang="en-GB" dirty="0"/>
              <a:t>Feedback is gathered later, so changes are costly since time and resources have already been invested in the product.</a:t>
            </a:r>
          </a:p>
          <a:p>
            <a:endParaRPr lang="en-GB" dirty="0"/>
          </a:p>
          <a:p>
            <a:endParaRPr lang="en-GB" dirty="0"/>
          </a:p>
          <a:p>
            <a:endParaRPr lang="en-GB" dirty="0"/>
          </a:p>
        </p:txBody>
      </p:sp>
      <p:sp>
        <p:nvSpPr>
          <p:cNvPr id="4" name="Slide Number Placeholder 3"/>
          <p:cNvSpPr>
            <a:spLocks noGrp="1"/>
          </p:cNvSpPr>
          <p:nvPr>
            <p:ph type="sldNum" sz="quarter" idx="5"/>
          </p:nvPr>
        </p:nvSpPr>
        <p:spPr/>
        <p:txBody>
          <a:bodyPr/>
          <a:lstStyle/>
          <a:p>
            <a:fld id="{7BCE33FA-C9DC-874A-B3C5-FC54E9EB200D}" type="slidenum">
              <a:rPr lang="en-GB" smtClean="0"/>
              <a:t>12</a:t>
            </a:fld>
            <a:endParaRPr lang="en-GB"/>
          </a:p>
        </p:txBody>
      </p:sp>
    </p:spTree>
    <p:extLst>
      <p:ext uri="{BB962C8B-B14F-4D97-AF65-F5344CB8AC3E}">
        <p14:creationId xmlns:p14="http://schemas.microsoft.com/office/powerpoint/2010/main" val="33092108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comparison</a:t>
            </a:r>
          </a:p>
          <a:p>
            <a:endParaRPr lang="en-GB" dirty="0"/>
          </a:p>
          <a:p>
            <a:r>
              <a:rPr lang="en-GB" dirty="0"/>
              <a:t>With an API-first approach, instead of starting with code, you start with design, planning, mocks, and tests of the API.</a:t>
            </a:r>
          </a:p>
          <a:p>
            <a:endParaRPr lang="en-GB" dirty="0"/>
          </a:p>
          <a:p>
            <a:r>
              <a:rPr lang="en-GB" dirty="0"/>
              <a:t>This process is aligned with agile software development. </a:t>
            </a:r>
          </a:p>
          <a:p>
            <a:endParaRPr lang="en-GB" dirty="0"/>
          </a:p>
          <a:p>
            <a:r>
              <a:rPr lang="en-GB" dirty="0"/>
              <a:t>It allows the team and any stakeholders, technical and non-technical, to weigh in on the direction and functionality, early and often, before a lot of time and effort is sunk into the project. </a:t>
            </a:r>
          </a:p>
          <a:p>
            <a:endParaRPr lang="en-GB" dirty="0"/>
          </a:p>
          <a:p>
            <a:r>
              <a:rPr lang="en-GB" dirty="0"/>
              <a:t>Once the direction has been solidified, the design then serves as the contract that all teams can begin working towards in parallel.</a:t>
            </a:r>
          </a:p>
          <a:p>
            <a:endParaRPr lang="en-GB" dirty="0"/>
          </a:p>
          <a:p>
            <a:endParaRPr lang="en-GB" dirty="0"/>
          </a:p>
          <a:p>
            <a:endParaRPr lang="en-GB" dirty="0"/>
          </a:p>
        </p:txBody>
      </p:sp>
      <p:sp>
        <p:nvSpPr>
          <p:cNvPr id="4" name="Slide Number Placeholder 3"/>
          <p:cNvSpPr>
            <a:spLocks noGrp="1"/>
          </p:cNvSpPr>
          <p:nvPr>
            <p:ph type="sldNum" sz="quarter" idx="5"/>
          </p:nvPr>
        </p:nvSpPr>
        <p:spPr/>
        <p:txBody>
          <a:bodyPr/>
          <a:lstStyle/>
          <a:p>
            <a:fld id="{7BCE33FA-C9DC-874A-B3C5-FC54E9EB200D}" type="slidenum">
              <a:rPr lang="en-GB" smtClean="0"/>
              <a:t>13</a:t>
            </a:fld>
            <a:endParaRPr lang="en-GB"/>
          </a:p>
        </p:txBody>
      </p:sp>
    </p:spTree>
    <p:extLst>
      <p:ext uri="{BB962C8B-B14F-4D97-AF65-F5344CB8AC3E}">
        <p14:creationId xmlns:p14="http://schemas.microsoft.com/office/powerpoint/2010/main" val="13500443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Like any product, the concept of the API starts with identifying an opportunity.</a:t>
            </a:r>
          </a:p>
          <a:p>
            <a:r>
              <a:rPr lang="en-GB" dirty="0"/>
              <a:t>From here there are two possibilities to develop the API:</a:t>
            </a:r>
          </a:p>
          <a:p>
            <a:endParaRPr lang="en-GB" dirty="0"/>
          </a:p>
          <a:p>
            <a:r>
              <a:rPr lang="en-GB" dirty="0"/>
              <a:t>The Design First approach - designing the API’s contract first before writing any code. </a:t>
            </a:r>
          </a:p>
          <a:p>
            <a:r>
              <a:rPr lang="en-GB" dirty="0"/>
              <a:t>The plan is converted to a human and machine readable contract, such as an </a:t>
            </a:r>
            <a:r>
              <a:rPr lang="en-GB" dirty="0" err="1"/>
              <a:t>OpenAPI</a:t>
            </a:r>
            <a:r>
              <a:rPr lang="en-GB" dirty="0"/>
              <a:t> document, from which the code is built.</a:t>
            </a:r>
          </a:p>
          <a:p>
            <a:endParaRPr lang="en-GB" dirty="0"/>
          </a:p>
          <a:p>
            <a:r>
              <a:rPr lang="en-GB" dirty="0"/>
              <a:t>and</a:t>
            </a:r>
          </a:p>
          <a:p>
            <a:endParaRPr lang="en-GB" dirty="0"/>
          </a:p>
          <a:p>
            <a:r>
              <a:rPr lang="en-GB" dirty="0"/>
              <a:t>The Code First approach.</a:t>
            </a:r>
          </a:p>
          <a:p>
            <a:r>
              <a:rPr lang="en-GB" dirty="0"/>
              <a:t>Based on the business plan, an API is directly coded, from which a human or machine readable documentation, such as a Swagger document can be generated.</a:t>
            </a:r>
          </a:p>
          <a:p>
            <a:endParaRPr lang="en-GB" dirty="0"/>
          </a:p>
        </p:txBody>
      </p:sp>
      <p:sp>
        <p:nvSpPr>
          <p:cNvPr id="4" name="Slide Number Placeholder 3"/>
          <p:cNvSpPr>
            <a:spLocks noGrp="1"/>
          </p:cNvSpPr>
          <p:nvPr>
            <p:ph type="sldNum" sz="quarter" idx="5"/>
          </p:nvPr>
        </p:nvSpPr>
        <p:spPr/>
        <p:txBody>
          <a:bodyPr/>
          <a:lstStyle/>
          <a:p>
            <a:fld id="{7BCE33FA-C9DC-874A-B3C5-FC54E9EB200D}" type="slidenum">
              <a:rPr lang="en-GB" smtClean="0"/>
              <a:t>14</a:t>
            </a:fld>
            <a:endParaRPr lang="en-GB"/>
          </a:p>
        </p:txBody>
      </p:sp>
    </p:spTree>
    <p:extLst>
      <p:ext uri="{BB962C8B-B14F-4D97-AF65-F5344CB8AC3E}">
        <p14:creationId xmlns:p14="http://schemas.microsoft.com/office/powerpoint/2010/main" val="1019115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Random wolf fact.</a:t>
            </a:r>
          </a:p>
          <a:p>
            <a:endParaRPr lang="en-GB" dirty="0"/>
          </a:p>
          <a:p>
            <a:r>
              <a:rPr lang="en-GB" dirty="0"/>
              <a:t>True love</a:t>
            </a:r>
          </a:p>
          <a:p>
            <a:r>
              <a:rPr lang="en-GB" dirty="0"/>
              <a:t>Once a wolf has found a mate, they tend to stay together for better or worse, through sickness and health, often until death due them part. </a:t>
            </a:r>
          </a:p>
          <a:p>
            <a:r>
              <a:rPr lang="en-GB" dirty="0"/>
              <a:t>They have been known to sacrifice themselves for the survival of other wolves. </a:t>
            </a:r>
          </a:p>
          <a:p>
            <a:r>
              <a:rPr lang="en-GB" dirty="0"/>
              <a:t>So, move over Romeo and Juliet there is a new couple in town!</a:t>
            </a:r>
          </a:p>
          <a:p>
            <a:endParaRPr lang="en-GB" dirty="0"/>
          </a:p>
          <a:p>
            <a:endParaRPr lang="en-GB" dirty="0"/>
          </a:p>
        </p:txBody>
      </p:sp>
      <p:sp>
        <p:nvSpPr>
          <p:cNvPr id="4" name="Slide Number Placeholder 3"/>
          <p:cNvSpPr>
            <a:spLocks noGrp="1"/>
          </p:cNvSpPr>
          <p:nvPr>
            <p:ph type="sldNum" sz="quarter" idx="5"/>
          </p:nvPr>
        </p:nvSpPr>
        <p:spPr/>
        <p:txBody>
          <a:bodyPr/>
          <a:lstStyle/>
          <a:p>
            <a:fld id="{7BCE33FA-C9DC-874A-B3C5-FC54E9EB200D}" type="slidenum">
              <a:rPr lang="en-GB" smtClean="0"/>
              <a:t>15</a:t>
            </a:fld>
            <a:endParaRPr lang="en-GB"/>
          </a:p>
        </p:txBody>
      </p:sp>
    </p:spTree>
    <p:extLst>
      <p:ext uri="{BB962C8B-B14F-4D97-AF65-F5344CB8AC3E}">
        <p14:creationId xmlns:p14="http://schemas.microsoft.com/office/powerpoint/2010/main" val="34085435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There are advantages and disadvantages with both approaches, and in the end, choosing the right approach boils down to your immediate technological and strategic needs.</a:t>
            </a:r>
          </a:p>
          <a:p>
            <a:endParaRPr lang="en-GB" dirty="0"/>
          </a:p>
        </p:txBody>
      </p:sp>
      <p:sp>
        <p:nvSpPr>
          <p:cNvPr id="4" name="Slide Number Placeholder 3"/>
          <p:cNvSpPr>
            <a:spLocks noGrp="1"/>
          </p:cNvSpPr>
          <p:nvPr>
            <p:ph type="sldNum" sz="quarter" idx="5"/>
          </p:nvPr>
        </p:nvSpPr>
        <p:spPr/>
        <p:txBody>
          <a:bodyPr/>
          <a:lstStyle/>
          <a:p>
            <a:fld id="{7BCE33FA-C9DC-874A-B3C5-FC54E9EB200D}" type="slidenum">
              <a:rPr lang="en-GB" smtClean="0"/>
              <a:t>16</a:t>
            </a:fld>
            <a:endParaRPr lang="en-GB"/>
          </a:p>
        </p:txBody>
      </p:sp>
    </p:spTree>
    <p:extLst>
      <p:ext uri="{BB962C8B-B14F-4D97-AF65-F5344CB8AC3E}">
        <p14:creationId xmlns:p14="http://schemas.microsoft.com/office/powerpoint/2010/main" val="18684152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First lets look at some negatives of the Code First approach.</a:t>
            </a:r>
          </a:p>
          <a:p>
            <a:endParaRPr lang="en-GB" dirty="0"/>
          </a:p>
          <a:p>
            <a:r>
              <a:rPr lang="en-GB" dirty="0"/>
              <a:t>Code First doesn't mean leaving out the design. </a:t>
            </a:r>
          </a:p>
          <a:p>
            <a:r>
              <a:rPr lang="en-GB" dirty="0"/>
              <a:t>Rather it means the design is hidden away in Jira tickets, Confluence pages, or text documents and potentially lost to history…</a:t>
            </a:r>
          </a:p>
          <a:p>
            <a:r>
              <a:rPr lang="en-GB" dirty="0"/>
              <a:t>This can lead to some potential problems.</a:t>
            </a:r>
          </a:p>
          <a:p>
            <a:endParaRPr lang="en-GB" dirty="0"/>
          </a:p>
          <a:p>
            <a:r>
              <a:rPr lang="en-GB" dirty="0"/>
              <a:t>Frustrated Users – no documentation or bad documentation</a:t>
            </a:r>
          </a:p>
          <a:p>
            <a:endParaRPr lang="en-GB" dirty="0"/>
          </a:p>
          <a:p>
            <a:r>
              <a:rPr lang="en-GB" dirty="0"/>
              <a:t>Building The Wrong API – If the team doesn’t have automated tools to guide the design, they can build the wrong thing.</a:t>
            </a:r>
          </a:p>
          <a:p>
            <a:endParaRPr lang="en-GB" dirty="0"/>
          </a:p>
          <a:p>
            <a:r>
              <a:rPr lang="en-GB" dirty="0"/>
              <a:t>Missed Opportunities – Others might have trouble discovering the API, resulting in duplicated work.</a:t>
            </a:r>
          </a:p>
          <a:p>
            <a:endParaRPr lang="en-GB" dirty="0"/>
          </a:p>
          <a:p>
            <a:endParaRPr lang="en-GB" dirty="0"/>
          </a:p>
        </p:txBody>
      </p:sp>
      <p:sp>
        <p:nvSpPr>
          <p:cNvPr id="4" name="Slide Number Placeholder 3"/>
          <p:cNvSpPr>
            <a:spLocks noGrp="1"/>
          </p:cNvSpPr>
          <p:nvPr>
            <p:ph type="sldNum" sz="quarter" idx="5"/>
          </p:nvPr>
        </p:nvSpPr>
        <p:spPr/>
        <p:txBody>
          <a:bodyPr/>
          <a:lstStyle/>
          <a:p>
            <a:fld id="{7BCE33FA-C9DC-874A-B3C5-FC54E9EB200D}" type="slidenum">
              <a:rPr lang="en-GB" smtClean="0"/>
              <a:t>17</a:t>
            </a:fld>
            <a:endParaRPr lang="en-GB"/>
          </a:p>
        </p:txBody>
      </p:sp>
    </p:spTree>
    <p:extLst>
      <p:ext uri="{BB962C8B-B14F-4D97-AF65-F5344CB8AC3E}">
        <p14:creationId xmlns:p14="http://schemas.microsoft.com/office/powerpoint/2010/main" val="41000543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And now lets look at some good use cases of the Code First approach.</a:t>
            </a:r>
          </a:p>
          <a:p>
            <a:endParaRPr lang="en-GB" dirty="0"/>
          </a:p>
          <a:p>
            <a:r>
              <a:rPr lang="en-GB" dirty="0"/>
              <a:t>When Delivery Speed Matters - Developers can start coding directly from the requirements document. </a:t>
            </a:r>
          </a:p>
          <a:p>
            <a:endParaRPr lang="en-GB" dirty="0"/>
          </a:p>
          <a:p>
            <a:r>
              <a:rPr lang="en-GB" dirty="0"/>
              <a:t>When Developing Internal APIs - If the API will only be consumed by the team or company that’s building it, and is small, then the Code First approach is an ideal solution.</a:t>
            </a:r>
          </a:p>
          <a:p>
            <a:endParaRPr lang="en-GB" dirty="0"/>
          </a:p>
        </p:txBody>
      </p:sp>
      <p:sp>
        <p:nvSpPr>
          <p:cNvPr id="4" name="Slide Number Placeholder 3"/>
          <p:cNvSpPr>
            <a:spLocks noGrp="1"/>
          </p:cNvSpPr>
          <p:nvPr>
            <p:ph type="sldNum" sz="quarter" idx="5"/>
          </p:nvPr>
        </p:nvSpPr>
        <p:spPr/>
        <p:txBody>
          <a:bodyPr/>
          <a:lstStyle/>
          <a:p>
            <a:fld id="{7BCE33FA-C9DC-874A-B3C5-FC54E9EB200D}" type="slidenum">
              <a:rPr lang="en-GB" smtClean="0"/>
              <a:t>18</a:t>
            </a:fld>
            <a:endParaRPr lang="en-GB"/>
          </a:p>
        </p:txBody>
      </p:sp>
    </p:spTree>
    <p:extLst>
      <p:ext uri="{BB962C8B-B14F-4D97-AF65-F5344CB8AC3E}">
        <p14:creationId xmlns:p14="http://schemas.microsoft.com/office/powerpoint/2010/main" val="8143808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And now first for some negatives of the Design First approach.</a:t>
            </a:r>
          </a:p>
          <a:p>
            <a:endParaRPr lang="en-GB" dirty="0"/>
          </a:p>
          <a:p>
            <a:r>
              <a:rPr lang="en-GB" dirty="0"/>
              <a:t>It’s hard work - To be honest, it takes a lot of hard work for any team to move to a Design First approach. </a:t>
            </a:r>
          </a:p>
          <a:p>
            <a:endParaRPr lang="en-GB" dirty="0"/>
          </a:p>
          <a:p>
            <a:r>
              <a:rPr lang="en-GB" dirty="0"/>
              <a:t>It takes commitment - Companies must be intentional no matter their size - this shift to Design First doesn’t happen on its own.</a:t>
            </a:r>
          </a:p>
          <a:p>
            <a:endParaRPr lang="en-GB" dirty="0"/>
          </a:p>
          <a:p>
            <a:endParaRPr lang="en-GB" dirty="0"/>
          </a:p>
        </p:txBody>
      </p:sp>
      <p:sp>
        <p:nvSpPr>
          <p:cNvPr id="4" name="Slide Number Placeholder 3"/>
          <p:cNvSpPr>
            <a:spLocks noGrp="1"/>
          </p:cNvSpPr>
          <p:nvPr>
            <p:ph type="sldNum" sz="quarter" idx="5"/>
          </p:nvPr>
        </p:nvSpPr>
        <p:spPr/>
        <p:txBody>
          <a:bodyPr/>
          <a:lstStyle/>
          <a:p>
            <a:fld id="{7BCE33FA-C9DC-874A-B3C5-FC54E9EB200D}" type="slidenum">
              <a:rPr lang="en-GB" smtClean="0"/>
              <a:t>19</a:t>
            </a:fld>
            <a:endParaRPr lang="en-GB"/>
          </a:p>
        </p:txBody>
      </p:sp>
    </p:spTree>
    <p:extLst>
      <p:ext uri="{BB962C8B-B14F-4D97-AF65-F5344CB8AC3E}">
        <p14:creationId xmlns:p14="http://schemas.microsoft.com/office/powerpoint/2010/main" val="25436115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r>
              <a:rPr lang="en-GB" dirty="0"/>
              <a:t>Hi, my name is Atanas</a:t>
            </a:r>
          </a:p>
          <a:p>
            <a:endParaRPr lang="en-GB" dirty="0"/>
          </a:p>
          <a:p>
            <a:r>
              <a:rPr lang="en-GB" dirty="0"/>
              <a:t>I am a Senior Software Engineer at </a:t>
            </a:r>
            <a:r>
              <a:rPr lang="en-GB" dirty="0" err="1"/>
              <a:t>SchwarzIT</a:t>
            </a:r>
            <a:r>
              <a:rPr lang="en-GB" dirty="0"/>
              <a:t> Bulgaria</a:t>
            </a:r>
          </a:p>
          <a:p>
            <a:endParaRPr lang="en-GB" dirty="0"/>
          </a:p>
          <a:p>
            <a:r>
              <a:rPr lang="en-GB" dirty="0"/>
              <a:t>Here is a bit of background about me</a:t>
            </a:r>
          </a:p>
          <a:p>
            <a:endParaRPr lang="en-GB" dirty="0"/>
          </a:p>
          <a:p>
            <a:r>
              <a:rPr lang="en-GB" dirty="0"/>
              <a:t>- Where do you work?</a:t>
            </a:r>
          </a:p>
          <a:p>
            <a:r>
              <a:rPr lang="en-GB" dirty="0"/>
              <a:t>IT Solution Development Department at Schwarz IT Bulgaria.</a:t>
            </a:r>
          </a:p>
          <a:p>
            <a:endParaRPr lang="en-GB" dirty="0"/>
          </a:p>
          <a:p>
            <a:r>
              <a:rPr lang="en-GB" dirty="0"/>
              <a:t>- What do you do there?</a:t>
            </a:r>
          </a:p>
          <a:p>
            <a:r>
              <a:rPr lang="en-GB" dirty="0"/>
              <a:t>I am part of the team which develops and maintains our property management CMS systems, and more.</a:t>
            </a:r>
          </a:p>
          <a:p>
            <a:endParaRPr lang="en-GB" dirty="0"/>
          </a:p>
          <a:p>
            <a:r>
              <a:rPr lang="en-GB" dirty="0"/>
              <a:t>- Why are you talking about this topic?</a:t>
            </a:r>
          </a:p>
          <a:p>
            <a:r>
              <a:rPr lang="en-GB" dirty="0"/>
              <a:t>I was given a task which I finished quicker than expected and I was crying out for work.</a:t>
            </a:r>
          </a:p>
          <a:p>
            <a:r>
              <a:rPr lang="en-GB" dirty="0"/>
              <a:t>My colleagues gave me a new task, I guess as a bit of a challenge or a bit of a joke – me being unaware it being something they were unable to solve a couple of years ago.</a:t>
            </a:r>
          </a:p>
          <a:p>
            <a:r>
              <a:rPr lang="en-GB" dirty="0"/>
              <a:t>And for a good reason, the technology isn’t quite there yet, but after a lot of hard work I was able to solve it.</a:t>
            </a:r>
          </a:p>
          <a:p>
            <a:endParaRPr lang="en-GB" dirty="0"/>
          </a:p>
          <a:p>
            <a:r>
              <a:rPr lang="en-GB" dirty="0"/>
              <a:t>- Why are you giving this talk today?</a:t>
            </a:r>
          </a:p>
          <a:p>
            <a:r>
              <a:rPr lang="en-GB" dirty="0"/>
              <a:t>At the time, to the best of my knowledge, it’s only us at Schwarz and very few other companies, using this tech in this particular way. It's only in the past couple of months that I have seen the trend of more companies adopting this.</a:t>
            </a:r>
          </a:p>
          <a:p>
            <a:r>
              <a:rPr lang="en-GB" dirty="0"/>
              <a:t>Very few of them are talking about this, and there are almost no blog posts or tutorials. So, I want to share my findings with you as I think they are immediately applicable in practice and greatly beneficial.</a:t>
            </a:r>
          </a:p>
          <a:p>
            <a:endParaRPr lang="en-GB" dirty="0"/>
          </a:p>
          <a:p>
            <a:endParaRPr lang="en-GB" dirty="0"/>
          </a:p>
        </p:txBody>
      </p:sp>
      <p:sp>
        <p:nvSpPr>
          <p:cNvPr id="4" name="Slide Number Placeholder 3"/>
          <p:cNvSpPr>
            <a:spLocks noGrp="1"/>
          </p:cNvSpPr>
          <p:nvPr>
            <p:ph type="sldNum" sz="quarter" idx="5"/>
          </p:nvPr>
        </p:nvSpPr>
        <p:spPr/>
        <p:txBody>
          <a:bodyPr/>
          <a:lstStyle/>
          <a:p>
            <a:fld id="{7BCE33FA-C9DC-874A-B3C5-FC54E9EB200D}" type="slidenum">
              <a:rPr lang="en-GB" smtClean="0"/>
              <a:t>2</a:t>
            </a:fld>
            <a:endParaRPr lang="en-GB"/>
          </a:p>
        </p:txBody>
      </p:sp>
    </p:spTree>
    <p:extLst>
      <p:ext uri="{BB962C8B-B14F-4D97-AF65-F5344CB8AC3E}">
        <p14:creationId xmlns:p14="http://schemas.microsoft.com/office/powerpoint/2010/main" val="136295008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Now let’s concentrate on the benefits of the Design First approach which far outweigh the </a:t>
            </a:r>
            <a:r>
              <a:rPr lang="en-GB"/>
              <a:t>challenges.</a:t>
            </a:r>
          </a:p>
          <a:p>
            <a:endParaRPr lang="en-GB" dirty="0"/>
          </a:p>
          <a:p>
            <a:r>
              <a:rPr lang="en-GB" sz="1200" b="1" i="1" dirty="0">
                <a:solidFill>
                  <a:schemeClr val="bg1"/>
                </a:solidFill>
                <a:latin typeface="Arial" panose="020B0604020202020204" pitchFamily="34" charset="0"/>
                <a:cs typeface="Arial" panose="020B0604020202020204" pitchFamily="34" charset="0"/>
              </a:rPr>
              <a:t>Product-Driven APIs</a:t>
            </a:r>
            <a:r>
              <a:rPr lang="en-GB" sz="1200" dirty="0">
                <a:solidFill>
                  <a:schemeClr val="bg1"/>
                </a:solidFill>
                <a:latin typeface="Arial" panose="020B0604020202020204" pitchFamily="34" charset="0"/>
                <a:cs typeface="Arial" panose="020B0604020202020204" pitchFamily="34" charset="0"/>
              </a:rPr>
              <a:t> – Teams can include product managers and QAs early in the process.</a:t>
            </a:r>
          </a:p>
          <a:p>
            <a:endParaRPr lang="en-GB" sz="1200" dirty="0">
              <a:solidFill>
                <a:schemeClr val="bg1"/>
              </a:solidFill>
              <a:latin typeface="Arial" panose="020B0604020202020204" pitchFamily="34" charset="0"/>
              <a:cs typeface="Arial" panose="020B0604020202020204" pitchFamily="34" charset="0"/>
            </a:endParaRPr>
          </a:p>
          <a:p>
            <a:r>
              <a:rPr lang="en-GB" sz="1200" b="1" i="1" dirty="0">
                <a:solidFill>
                  <a:schemeClr val="bg1"/>
                </a:solidFill>
                <a:latin typeface="Arial" panose="020B0604020202020204" pitchFamily="34" charset="0"/>
                <a:cs typeface="Arial" panose="020B0604020202020204" pitchFamily="34" charset="0"/>
              </a:rPr>
              <a:t>Working in Parallel</a:t>
            </a:r>
            <a:r>
              <a:rPr lang="en-GB" sz="1200" dirty="0">
                <a:solidFill>
                  <a:schemeClr val="bg1"/>
                </a:solidFill>
                <a:latin typeface="Arial" panose="020B0604020202020204" pitchFamily="34" charset="0"/>
                <a:cs typeface="Arial" panose="020B0604020202020204" pitchFamily="34" charset="0"/>
              </a:rPr>
              <a:t> – Technical and non-technical staff can work in parallel rather than waiting on each other.</a:t>
            </a:r>
          </a:p>
          <a:p>
            <a:endParaRPr lang="en-GB" sz="1200" dirty="0">
              <a:solidFill>
                <a:schemeClr val="bg1"/>
              </a:solidFill>
              <a:latin typeface="Arial" panose="020B0604020202020204" pitchFamily="34" charset="0"/>
              <a:cs typeface="Arial" panose="020B0604020202020204" pitchFamily="34" charset="0"/>
            </a:endParaRPr>
          </a:p>
          <a:p>
            <a:r>
              <a:rPr lang="en-GB" sz="1200" b="1" i="1" dirty="0">
                <a:solidFill>
                  <a:schemeClr val="bg1"/>
                </a:solidFill>
                <a:latin typeface="Arial" panose="020B0604020202020204" pitchFamily="34" charset="0"/>
                <a:cs typeface="Arial" panose="020B0604020202020204" pitchFamily="34" charset="0"/>
              </a:rPr>
              <a:t>Shorter Feedback Loops</a:t>
            </a:r>
            <a:r>
              <a:rPr lang="en-GB" sz="1200" dirty="0">
                <a:solidFill>
                  <a:schemeClr val="bg1"/>
                </a:solidFill>
                <a:latin typeface="Arial" panose="020B0604020202020204" pitchFamily="34" charset="0"/>
                <a:cs typeface="Arial" panose="020B0604020202020204" pitchFamily="34" charset="0"/>
              </a:rPr>
              <a:t> – You can try out the design before working code is delivered.</a:t>
            </a:r>
          </a:p>
          <a:p>
            <a:endParaRPr lang="en-GB" sz="1200" dirty="0">
              <a:solidFill>
                <a:schemeClr val="bg1"/>
              </a:solidFill>
              <a:latin typeface="Arial" panose="020B0604020202020204" pitchFamily="34" charset="0"/>
              <a:cs typeface="Arial" panose="020B0604020202020204" pitchFamily="34" charset="0"/>
            </a:endParaRPr>
          </a:p>
          <a:p>
            <a:r>
              <a:rPr lang="en-GB" sz="1200" b="1" i="1" dirty="0">
                <a:solidFill>
                  <a:schemeClr val="bg1"/>
                </a:solidFill>
                <a:latin typeface="Arial" panose="020B0604020202020204" pitchFamily="34" charset="0"/>
                <a:cs typeface="Arial" panose="020B0604020202020204" pitchFamily="34" charset="0"/>
              </a:rPr>
              <a:t>Source of Truth</a:t>
            </a:r>
            <a:r>
              <a:rPr lang="en-GB" sz="1200" dirty="0">
                <a:solidFill>
                  <a:schemeClr val="bg1"/>
                </a:solidFill>
                <a:latin typeface="Arial" panose="020B0604020202020204" pitchFamily="34" charset="0"/>
                <a:cs typeface="Arial" panose="020B0604020202020204" pitchFamily="34" charset="0"/>
              </a:rPr>
              <a:t> – The API definition can be the source of truth for DevOps and deployment.</a:t>
            </a:r>
          </a:p>
          <a:p>
            <a:endParaRPr lang="en-GB" sz="1200" dirty="0">
              <a:solidFill>
                <a:schemeClr val="bg1"/>
              </a:solidFill>
              <a:latin typeface="Arial" panose="020B0604020202020204" pitchFamily="34" charset="0"/>
              <a:cs typeface="Arial" panose="020B0604020202020204" pitchFamily="34" charset="0"/>
            </a:endParaRPr>
          </a:p>
          <a:p>
            <a:r>
              <a:rPr lang="en-GB" sz="1200" b="1" i="1" dirty="0">
                <a:solidFill>
                  <a:schemeClr val="bg1"/>
                </a:solidFill>
                <a:latin typeface="Arial" panose="020B0604020202020204" pitchFamily="34" charset="0"/>
                <a:cs typeface="Arial" panose="020B0604020202020204" pitchFamily="34" charset="0"/>
              </a:rPr>
              <a:t>When Delivering Mission Critical APIs</a:t>
            </a:r>
            <a:r>
              <a:rPr lang="en-GB" sz="1200" dirty="0">
                <a:solidFill>
                  <a:schemeClr val="bg1"/>
                </a:solidFill>
                <a:latin typeface="Arial" panose="020B0604020202020204" pitchFamily="34" charset="0"/>
                <a:cs typeface="Arial" panose="020B0604020202020204" pitchFamily="34" charset="0"/>
              </a:rPr>
              <a:t> - If your API’s clients are external, a good Developers Experience (DX) matters.</a:t>
            </a:r>
          </a:p>
          <a:p>
            <a:endParaRPr lang="en-GB" dirty="0"/>
          </a:p>
          <a:p>
            <a:endParaRPr lang="en-GB" dirty="0"/>
          </a:p>
          <a:p>
            <a:endParaRPr lang="en-GB" dirty="0"/>
          </a:p>
          <a:p>
            <a:endParaRPr lang="en-GB" dirty="0"/>
          </a:p>
        </p:txBody>
      </p:sp>
      <p:sp>
        <p:nvSpPr>
          <p:cNvPr id="4" name="Slide Number Placeholder 3"/>
          <p:cNvSpPr>
            <a:spLocks noGrp="1"/>
          </p:cNvSpPr>
          <p:nvPr>
            <p:ph type="sldNum" sz="quarter" idx="5"/>
          </p:nvPr>
        </p:nvSpPr>
        <p:spPr/>
        <p:txBody>
          <a:bodyPr/>
          <a:lstStyle/>
          <a:p>
            <a:fld id="{7BCE33FA-C9DC-874A-B3C5-FC54E9EB200D}" type="slidenum">
              <a:rPr lang="en-GB" smtClean="0"/>
              <a:t>20</a:t>
            </a:fld>
            <a:endParaRPr lang="en-GB"/>
          </a:p>
        </p:txBody>
      </p:sp>
    </p:spTree>
    <p:extLst>
      <p:ext uri="{BB962C8B-B14F-4D97-AF65-F5344CB8AC3E}">
        <p14:creationId xmlns:p14="http://schemas.microsoft.com/office/powerpoint/2010/main" val="30924683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Random wolf fact.</a:t>
            </a:r>
          </a:p>
          <a:p>
            <a:endParaRPr lang="en-GB" dirty="0"/>
          </a:p>
          <a:p>
            <a:r>
              <a:rPr lang="en-GB" dirty="0"/>
              <a:t>It’s all in the howl</a:t>
            </a:r>
          </a:p>
          <a:p>
            <a:endParaRPr lang="en-GB" dirty="0"/>
          </a:p>
          <a:p>
            <a:r>
              <a:rPr lang="en-GB" dirty="0"/>
              <a:t>Wolves do howl at night, and these soulful calls have nothing to do with the moon. Their penetrating, hauntingly beautiful howl is a primary communication tool, both between lone wolves and their pack, as well as between packs.</a:t>
            </a:r>
          </a:p>
          <a:p>
            <a:endParaRPr lang="en-GB" dirty="0"/>
          </a:p>
          <a:p>
            <a:endParaRPr lang="en-GB" dirty="0"/>
          </a:p>
        </p:txBody>
      </p:sp>
      <p:sp>
        <p:nvSpPr>
          <p:cNvPr id="4" name="Slide Number Placeholder 3"/>
          <p:cNvSpPr>
            <a:spLocks noGrp="1"/>
          </p:cNvSpPr>
          <p:nvPr>
            <p:ph type="sldNum" sz="quarter" idx="5"/>
          </p:nvPr>
        </p:nvSpPr>
        <p:spPr/>
        <p:txBody>
          <a:bodyPr/>
          <a:lstStyle/>
          <a:p>
            <a:fld id="{7BCE33FA-C9DC-874A-B3C5-FC54E9EB200D}" type="slidenum">
              <a:rPr lang="en-GB" smtClean="0"/>
              <a:t>21</a:t>
            </a:fld>
            <a:endParaRPr lang="en-GB"/>
          </a:p>
        </p:txBody>
      </p:sp>
    </p:spTree>
    <p:extLst>
      <p:ext uri="{BB962C8B-B14F-4D97-AF65-F5344CB8AC3E}">
        <p14:creationId xmlns:p14="http://schemas.microsoft.com/office/powerpoint/2010/main" val="195569308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can already see that the Design First and the API First is the better approach.</a:t>
            </a:r>
          </a:p>
          <a:p>
            <a:endParaRPr lang="en-GB" dirty="0"/>
          </a:p>
          <a:p>
            <a:r>
              <a:rPr lang="en-GB" dirty="0"/>
              <a:t>But why?</a:t>
            </a:r>
          </a:p>
        </p:txBody>
      </p:sp>
      <p:sp>
        <p:nvSpPr>
          <p:cNvPr id="4" name="Slide Number Placeholder 3"/>
          <p:cNvSpPr>
            <a:spLocks noGrp="1"/>
          </p:cNvSpPr>
          <p:nvPr>
            <p:ph type="sldNum" sz="quarter" idx="5"/>
          </p:nvPr>
        </p:nvSpPr>
        <p:spPr/>
        <p:txBody>
          <a:bodyPr/>
          <a:lstStyle/>
          <a:p>
            <a:fld id="{7BCE33FA-C9DC-874A-B3C5-FC54E9EB200D}" type="slidenum">
              <a:rPr lang="en-GB" smtClean="0"/>
              <a:t>22</a:t>
            </a:fld>
            <a:endParaRPr lang="en-GB"/>
          </a:p>
        </p:txBody>
      </p:sp>
    </p:spTree>
    <p:extLst>
      <p:ext uri="{BB962C8B-B14F-4D97-AF65-F5344CB8AC3E}">
        <p14:creationId xmlns:p14="http://schemas.microsoft.com/office/powerpoint/2010/main" val="144561775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a world where speed-to-market holds a premium, why would you spend valuable building time to focus on the API first? Is it worth it? </a:t>
            </a:r>
          </a:p>
          <a:p>
            <a:endParaRPr lang="en-GB" dirty="0"/>
          </a:p>
          <a:p>
            <a:r>
              <a:rPr lang="en-GB" dirty="0"/>
              <a:t>There are several benefits for choosing this approach that potentially outweigh delaying your time-to-market.</a:t>
            </a:r>
          </a:p>
          <a:p>
            <a:endParaRPr lang="en-GB" dirty="0"/>
          </a:p>
          <a:p>
            <a:r>
              <a:rPr lang="en-GB" dirty="0"/>
              <a:t>Earlier validation: early feedback allows the team to adapt to new inputs while the cost is still low.</a:t>
            </a:r>
          </a:p>
          <a:p>
            <a:endParaRPr lang="en-GB" dirty="0"/>
          </a:p>
          <a:p>
            <a:r>
              <a:rPr lang="en-GB" dirty="0"/>
              <a:t>Clear abstraction layer: showing only the necessary details to the intended user hides internal complexity. </a:t>
            </a:r>
          </a:p>
          <a:p>
            <a:endParaRPr lang="en-GB" dirty="0"/>
          </a:p>
          <a:p>
            <a:r>
              <a:rPr lang="en-GB" dirty="0"/>
              <a:t>Decoupling dependencies: by having a contract between services, work can progress in parallel, independent of other teams.</a:t>
            </a:r>
          </a:p>
          <a:p>
            <a:endParaRPr lang="en-GB" dirty="0"/>
          </a:p>
          <a:p>
            <a:r>
              <a:rPr lang="en-GB" dirty="0"/>
              <a:t>Ensures the quality, predictability, and stability: to withstand web clients, mobile users and other developers.</a:t>
            </a:r>
          </a:p>
        </p:txBody>
      </p:sp>
      <p:sp>
        <p:nvSpPr>
          <p:cNvPr id="4" name="Slide Number Placeholder 3"/>
          <p:cNvSpPr>
            <a:spLocks noGrp="1"/>
          </p:cNvSpPr>
          <p:nvPr>
            <p:ph type="sldNum" sz="quarter" idx="5"/>
          </p:nvPr>
        </p:nvSpPr>
        <p:spPr/>
        <p:txBody>
          <a:bodyPr/>
          <a:lstStyle/>
          <a:p>
            <a:fld id="{7BCE33FA-C9DC-874A-B3C5-FC54E9EB200D}" type="slidenum">
              <a:rPr lang="en-GB" smtClean="0"/>
              <a:t>23</a:t>
            </a:fld>
            <a:endParaRPr lang="en-GB"/>
          </a:p>
        </p:txBody>
      </p:sp>
    </p:spTree>
    <p:extLst>
      <p:ext uri="{BB962C8B-B14F-4D97-AF65-F5344CB8AC3E}">
        <p14:creationId xmlns:p14="http://schemas.microsoft.com/office/powerpoint/2010/main" val="30200661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 couple of real world examples.</a:t>
            </a:r>
          </a:p>
          <a:p>
            <a:endParaRPr lang="en-GB" dirty="0"/>
          </a:p>
          <a:p>
            <a:r>
              <a:rPr lang="en-GB" dirty="0"/>
              <a:t>Twilio has an API-first cloud platform is tailor-made to support their partners.</a:t>
            </a:r>
          </a:p>
          <a:p>
            <a:endParaRPr lang="en-GB" dirty="0"/>
          </a:p>
          <a:p>
            <a:r>
              <a:rPr lang="en-GB" dirty="0"/>
              <a:t>Speaking from personal experience at the BBC:</a:t>
            </a:r>
          </a:p>
          <a:p>
            <a:r>
              <a:rPr lang="en-GB" dirty="0"/>
              <a:t>Building a new Breaking News App in time for Elections with a cross-team effort of 4 teams in 3 different locations. Our main channel of communication was an API contract. Without it, we wouldn’t have made it in time.</a:t>
            </a:r>
          </a:p>
          <a:p>
            <a:endParaRPr lang="en-GB" dirty="0"/>
          </a:p>
          <a:p>
            <a:r>
              <a:rPr lang="en-GB" dirty="0"/>
              <a:t>Again speaking from personal experience in Schwarz IT:</a:t>
            </a:r>
          </a:p>
          <a:p>
            <a:r>
              <a:rPr lang="en-GB" dirty="0"/>
              <a:t>We use spec-first API design and have seen some great benefits including reduced development times, tighter feedback loops, and better API design overall. All of our back-end services have accompanying spec projects. Currently most of them are Interfaces, but we are slowly moving them to </a:t>
            </a:r>
            <a:r>
              <a:rPr lang="en-GB" dirty="0" err="1"/>
              <a:t>OpenAPI</a:t>
            </a:r>
            <a:r>
              <a:rPr lang="en-GB" dirty="0"/>
              <a:t> specs and intend to use it for any new projects from the start.</a:t>
            </a:r>
          </a:p>
          <a:p>
            <a:endParaRPr lang="en-GB" dirty="0"/>
          </a:p>
        </p:txBody>
      </p:sp>
      <p:sp>
        <p:nvSpPr>
          <p:cNvPr id="4" name="Slide Number Placeholder 3"/>
          <p:cNvSpPr>
            <a:spLocks noGrp="1"/>
          </p:cNvSpPr>
          <p:nvPr>
            <p:ph type="sldNum" sz="quarter" idx="5"/>
          </p:nvPr>
        </p:nvSpPr>
        <p:spPr/>
        <p:txBody>
          <a:bodyPr/>
          <a:lstStyle/>
          <a:p>
            <a:fld id="{7BCE33FA-C9DC-874A-B3C5-FC54E9EB200D}" type="slidenum">
              <a:rPr lang="en-GB" smtClean="0"/>
              <a:t>24</a:t>
            </a:fld>
            <a:endParaRPr lang="en-GB"/>
          </a:p>
        </p:txBody>
      </p:sp>
    </p:spTree>
    <p:extLst>
      <p:ext uri="{BB962C8B-B14F-4D97-AF65-F5344CB8AC3E}">
        <p14:creationId xmlns:p14="http://schemas.microsoft.com/office/powerpoint/2010/main" val="408168194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solidFill>
                  <a:schemeClr val="bg1"/>
                </a:solidFill>
                <a:latin typeface="Arial" panose="020B0604020202020204" pitchFamily="34" charset="0"/>
                <a:cs typeface="Arial" panose="020B0604020202020204" pitchFamily="34" charset="0"/>
              </a:rPr>
              <a:t>YOUR API IS YOUR CONTRACT</a:t>
            </a:r>
            <a:endParaRPr lang="en-GB" dirty="0"/>
          </a:p>
        </p:txBody>
      </p:sp>
      <p:sp>
        <p:nvSpPr>
          <p:cNvPr id="4" name="Slide Number Placeholder 3"/>
          <p:cNvSpPr>
            <a:spLocks noGrp="1"/>
          </p:cNvSpPr>
          <p:nvPr>
            <p:ph type="sldNum" sz="quarter" idx="5"/>
          </p:nvPr>
        </p:nvSpPr>
        <p:spPr/>
        <p:txBody>
          <a:bodyPr/>
          <a:lstStyle/>
          <a:p>
            <a:fld id="{7BCE33FA-C9DC-874A-B3C5-FC54E9EB200D}" type="slidenum">
              <a:rPr lang="en-GB" smtClean="0"/>
              <a:t>25</a:t>
            </a:fld>
            <a:endParaRPr lang="en-GB"/>
          </a:p>
        </p:txBody>
      </p:sp>
    </p:spTree>
    <p:extLst>
      <p:ext uri="{BB962C8B-B14F-4D97-AF65-F5344CB8AC3E}">
        <p14:creationId xmlns:p14="http://schemas.microsoft.com/office/powerpoint/2010/main" val="299449029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WHAT IS AN API CONTRACT?</a:t>
            </a:r>
          </a:p>
          <a:p>
            <a:endParaRPr lang="en-GB" dirty="0"/>
          </a:p>
          <a:p>
            <a:r>
              <a:rPr lang="en-GB" dirty="0"/>
              <a:t>A shared articulation of what an API does in both machine and human readable format.</a:t>
            </a:r>
          </a:p>
          <a:p>
            <a:endParaRPr lang="en-GB" dirty="0"/>
          </a:p>
          <a:p>
            <a:r>
              <a:rPr lang="en-GB" dirty="0"/>
              <a:t>Uses tools such as </a:t>
            </a:r>
            <a:r>
              <a:rPr lang="en-GB" dirty="0" err="1"/>
              <a:t>OpenAPI</a:t>
            </a:r>
            <a:r>
              <a:rPr lang="en-GB" dirty="0"/>
              <a:t> to describe the requests and responses of each API. </a:t>
            </a:r>
          </a:p>
          <a:p>
            <a:endParaRPr lang="en-GB" dirty="0"/>
          </a:p>
          <a:p>
            <a:r>
              <a:rPr lang="en-GB" dirty="0"/>
              <a:t>It is something that both API provider and consumer agree upon, and get to work developing, delivering, and then integrating and consuming - for an agreed upon price.</a:t>
            </a:r>
          </a:p>
          <a:p>
            <a:endParaRPr lang="en-GB" dirty="0"/>
          </a:p>
          <a:p>
            <a:r>
              <a:rPr lang="en-GB" dirty="0"/>
              <a:t>An API contract helps mitigate change, or at least communicates it. </a:t>
            </a:r>
          </a:p>
          <a:p>
            <a:endParaRPr lang="en-GB" dirty="0"/>
          </a:p>
          <a:p>
            <a:r>
              <a:rPr lang="en-GB" dirty="0"/>
              <a:t>Providing an </a:t>
            </a:r>
            <a:r>
              <a:rPr lang="en-GB" dirty="0" err="1"/>
              <a:t>OpenAPI</a:t>
            </a:r>
            <a:r>
              <a:rPr lang="en-GB" dirty="0"/>
              <a:t> spec before each new version, reduces the amount of uncertainty and allows consumers to review the API contract before they commit to it. </a:t>
            </a:r>
          </a:p>
          <a:p>
            <a:endParaRPr lang="en-GB" dirty="0"/>
          </a:p>
          <a:p>
            <a:endParaRPr lang="en-GB" dirty="0"/>
          </a:p>
        </p:txBody>
      </p:sp>
      <p:sp>
        <p:nvSpPr>
          <p:cNvPr id="4" name="Slide Number Placeholder 3"/>
          <p:cNvSpPr>
            <a:spLocks noGrp="1"/>
          </p:cNvSpPr>
          <p:nvPr>
            <p:ph type="sldNum" sz="quarter" idx="5"/>
          </p:nvPr>
        </p:nvSpPr>
        <p:spPr/>
        <p:txBody>
          <a:bodyPr/>
          <a:lstStyle/>
          <a:p>
            <a:fld id="{7BCE33FA-C9DC-874A-B3C5-FC54E9EB200D}" type="slidenum">
              <a:rPr lang="en-GB" smtClean="0"/>
              <a:t>26</a:t>
            </a:fld>
            <a:endParaRPr lang="en-GB"/>
          </a:p>
        </p:txBody>
      </p:sp>
    </p:spTree>
    <p:extLst>
      <p:ext uri="{BB962C8B-B14F-4D97-AF65-F5344CB8AC3E}">
        <p14:creationId xmlns:p14="http://schemas.microsoft.com/office/powerpoint/2010/main" val="20072253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sounds great and all, but if there is no way to enforce a contract, people might not keep it.</a:t>
            </a:r>
          </a:p>
          <a:p>
            <a:endParaRPr lang="en-GB" dirty="0"/>
          </a:p>
          <a:p>
            <a:r>
              <a:rPr lang="en-GB" dirty="0"/>
              <a:t>And this can have monstrous consequences.</a:t>
            </a:r>
          </a:p>
          <a:p>
            <a:endParaRPr lang="en-GB" dirty="0"/>
          </a:p>
          <a:p>
            <a:r>
              <a:rPr lang="en-GB" sz="1200" dirty="0">
                <a:solidFill>
                  <a:schemeClr val="bg1"/>
                </a:solidFill>
                <a:latin typeface="Arial" panose="020B0604020202020204" pitchFamily="34" charset="0"/>
                <a:cs typeface="Arial" panose="020B0604020202020204" pitchFamily="34" charset="0"/>
              </a:rPr>
              <a:t>If only there was a way and relevant tools to change this?!?</a:t>
            </a:r>
          </a:p>
        </p:txBody>
      </p:sp>
      <p:sp>
        <p:nvSpPr>
          <p:cNvPr id="4" name="Slide Number Placeholder 3"/>
          <p:cNvSpPr>
            <a:spLocks noGrp="1"/>
          </p:cNvSpPr>
          <p:nvPr>
            <p:ph type="sldNum" sz="quarter" idx="5"/>
          </p:nvPr>
        </p:nvSpPr>
        <p:spPr/>
        <p:txBody>
          <a:bodyPr/>
          <a:lstStyle/>
          <a:p>
            <a:fld id="{7BCE33FA-C9DC-874A-B3C5-FC54E9EB200D}" type="slidenum">
              <a:rPr lang="en-GB" smtClean="0"/>
              <a:t>27</a:t>
            </a:fld>
            <a:endParaRPr lang="en-GB"/>
          </a:p>
        </p:txBody>
      </p:sp>
    </p:spTree>
    <p:extLst>
      <p:ext uri="{BB962C8B-B14F-4D97-AF65-F5344CB8AC3E}">
        <p14:creationId xmlns:p14="http://schemas.microsoft.com/office/powerpoint/2010/main" val="79787473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solidFill>
                  <a:schemeClr val="bg1"/>
                </a:solidFill>
                <a:latin typeface="Arial" panose="020B0604020202020204" pitchFamily="34" charset="0"/>
                <a:cs typeface="Arial" panose="020B0604020202020204" pitchFamily="34" charset="0"/>
              </a:rPr>
              <a:t>Enter Contract First Development and Contract Testing and validation!</a:t>
            </a:r>
            <a:endParaRPr lang="en-GB" dirty="0"/>
          </a:p>
        </p:txBody>
      </p:sp>
      <p:sp>
        <p:nvSpPr>
          <p:cNvPr id="4" name="Slide Number Placeholder 3"/>
          <p:cNvSpPr>
            <a:spLocks noGrp="1"/>
          </p:cNvSpPr>
          <p:nvPr>
            <p:ph type="sldNum" sz="quarter" idx="5"/>
          </p:nvPr>
        </p:nvSpPr>
        <p:spPr/>
        <p:txBody>
          <a:bodyPr/>
          <a:lstStyle/>
          <a:p>
            <a:fld id="{7BCE33FA-C9DC-874A-B3C5-FC54E9EB200D}" type="slidenum">
              <a:rPr lang="en-GB" smtClean="0"/>
              <a:t>28</a:t>
            </a:fld>
            <a:endParaRPr lang="en-GB"/>
          </a:p>
        </p:txBody>
      </p:sp>
    </p:spTree>
    <p:extLst>
      <p:ext uri="{BB962C8B-B14F-4D97-AF65-F5344CB8AC3E}">
        <p14:creationId xmlns:p14="http://schemas.microsoft.com/office/powerpoint/2010/main" val="282579988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WHAT IS CONTRACT FIRST DEVELOPMENT?</a:t>
            </a:r>
          </a:p>
          <a:p>
            <a:endParaRPr lang="en-GB" dirty="0"/>
          </a:p>
          <a:p>
            <a:r>
              <a:rPr lang="en-GB" dirty="0"/>
              <a:t>Contract First Development is about making your intent clear across internal and external team members.</a:t>
            </a:r>
          </a:p>
          <a:p>
            <a:endParaRPr lang="en-GB" dirty="0"/>
          </a:p>
          <a:p>
            <a:r>
              <a:rPr lang="en-GB" dirty="0"/>
              <a:t>By using a tool like </a:t>
            </a:r>
            <a:r>
              <a:rPr lang="en-GB" dirty="0" err="1"/>
              <a:t>OpenAPI</a:t>
            </a:r>
            <a:r>
              <a:rPr lang="en-GB" dirty="0"/>
              <a:t> we define our programming API clearly at the very beginning. </a:t>
            </a:r>
          </a:p>
          <a:p>
            <a:endParaRPr lang="en-GB" dirty="0"/>
          </a:p>
          <a:p>
            <a:r>
              <a:rPr lang="en-GB" dirty="0"/>
              <a:t>We also update the contract before implementing any changes.</a:t>
            </a:r>
          </a:p>
          <a:p>
            <a:endParaRPr lang="en-GB" dirty="0"/>
          </a:p>
          <a:p>
            <a:endParaRPr lang="en-GB" dirty="0"/>
          </a:p>
        </p:txBody>
      </p:sp>
      <p:sp>
        <p:nvSpPr>
          <p:cNvPr id="4" name="Slide Number Placeholder 3"/>
          <p:cNvSpPr>
            <a:spLocks noGrp="1"/>
          </p:cNvSpPr>
          <p:nvPr>
            <p:ph type="sldNum" sz="quarter" idx="5"/>
          </p:nvPr>
        </p:nvSpPr>
        <p:spPr/>
        <p:txBody>
          <a:bodyPr/>
          <a:lstStyle/>
          <a:p>
            <a:fld id="{7BCE33FA-C9DC-874A-B3C5-FC54E9EB200D}" type="slidenum">
              <a:rPr lang="en-GB" smtClean="0"/>
              <a:t>29</a:t>
            </a:fld>
            <a:endParaRPr lang="en-GB"/>
          </a:p>
        </p:txBody>
      </p:sp>
    </p:spTree>
    <p:extLst>
      <p:ext uri="{BB962C8B-B14F-4D97-AF65-F5344CB8AC3E}">
        <p14:creationId xmlns:p14="http://schemas.microsoft.com/office/powerpoint/2010/main" val="29130969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 quick look at the agenda:</a:t>
            </a:r>
          </a:p>
          <a:p>
            <a:r>
              <a:rPr lang="en-GB" dirty="0"/>
              <a:t>We will cover some basics as I want this talk to be accessible to all levels.</a:t>
            </a:r>
          </a:p>
          <a:p>
            <a:r>
              <a:rPr lang="en-GB" dirty="0"/>
              <a:t>We will then see Design First vs. Code First and how that applies to API development.</a:t>
            </a:r>
          </a:p>
          <a:p>
            <a:r>
              <a:rPr lang="en-GB" dirty="0"/>
              <a:t>We will see what is an API contract and why API First is important.</a:t>
            </a:r>
          </a:p>
          <a:p>
            <a:r>
              <a:rPr lang="en-GB" dirty="0"/>
              <a:t>We will go over contract testing and the tools needed for that.</a:t>
            </a:r>
          </a:p>
          <a:p>
            <a:r>
              <a:rPr lang="en-GB" dirty="0"/>
              <a:t>And we will tie this whole thing neatly in a knot with a Demo.</a:t>
            </a:r>
          </a:p>
          <a:p>
            <a:endParaRPr lang="en-GB" dirty="0"/>
          </a:p>
          <a:p>
            <a:endParaRPr lang="en-GB" dirty="0"/>
          </a:p>
        </p:txBody>
      </p:sp>
      <p:sp>
        <p:nvSpPr>
          <p:cNvPr id="4" name="Slide Number Placeholder 3"/>
          <p:cNvSpPr>
            <a:spLocks noGrp="1"/>
          </p:cNvSpPr>
          <p:nvPr>
            <p:ph type="sldNum" sz="quarter" idx="5"/>
          </p:nvPr>
        </p:nvSpPr>
        <p:spPr/>
        <p:txBody>
          <a:bodyPr/>
          <a:lstStyle/>
          <a:p>
            <a:fld id="{7BCE33FA-C9DC-874A-B3C5-FC54E9EB200D}" type="slidenum">
              <a:rPr lang="en-GB" smtClean="0"/>
              <a:t>3</a:t>
            </a:fld>
            <a:endParaRPr lang="en-GB"/>
          </a:p>
        </p:txBody>
      </p:sp>
    </p:spTree>
    <p:extLst>
      <p:ext uri="{BB962C8B-B14F-4D97-AF65-F5344CB8AC3E}">
        <p14:creationId xmlns:p14="http://schemas.microsoft.com/office/powerpoint/2010/main" val="381930941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WHAT IS THIS CONTRACT TESTING THING?</a:t>
            </a:r>
          </a:p>
          <a:p>
            <a:endParaRPr lang="en-GB" dirty="0"/>
          </a:p>
          <a:p>
            <a:r>
              <a:rPr lang="en-GB" dirty="0"/>
              <a:t>This is the way we enforce and validate our contracts.</a:t>
            </a:r>
          </a:p>
          <a:p>
            <a:endParaRPr lang="en-GB" dirty="0"/>
          </a:p>
          <a:p>
            <a:r>
              <a:rPr lang="en-GB" dirty="0"/>
              <a:t>When compared to E2E testing approaches, contract testing enables you to create consistent curves in your pipeline speed and effort that look more like the chart below, whilst maintaining many of the safety guarantees of E2E tests.</a:t>
            </a:r>
          </a:p>
          <a:p>
            <a:endParaRPr lang="en-GB" dirty="0"/>
          </a:p>
          <a:p>
            <a:endParaRPr lang="en-GB" dirty="0"/>
          </a:p>
        </p:txBody>
      </p:sp>
      <p:sp>
        <p:nvSpPr>
          <p:cNvPr id="4" name="Slide Number Placeholder 3"/>
          <p:cNvSpPr>
            <a:spLocks noGrp="1"/>
          </p:cNvSpPr>
          <p:nvPr>
            <p:ph type="sldNum" sz="quarter" idx="5"/>
          </p:nvPr>
        </p:nvSpPr>
        <p:spPr/>
        <p:txBody>
          <a:bodyPr/>
          <a:lstStyle/>
          <a:p>
            <a:fld id="{7BCE33FA-C9DC-874A-B3C5-FC54E9EB200D}" type="slidenum">
              <a:rPr lang="en-GB" smtClean="0"/>
              <a:t>30</a:t>
            </a:fld>
            <a:endParaRPr lang="en-GB"/>
          </a:p>
        </p:txBody>
      </p:sp>
    </p:spTree>
    <p:extLst>
      <p:ext uri="{BB962C8B-B14F-4D97-AF65-F5344CB8AC3E}">
        <p14:creationId xmlns:p14="http://schemas.microsoft.com/office/powerpoint/2010/main" val="265413031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how do I convince you?</a:t>
            </a:r>
          </a:p>
          <a:p>
            <a:endParaRPr lang="en-GB" dirty="0"/>
          </a:p>
          <a:p>
            <a:r>
              <a:rPr lang="en-GB" dirty="0"/>
              <a:t>The main thing that any organisation cares about when it comes to software development is cost.</a:t>
            </a:r>
          </a:p>
          <a:p>
            <a:endParaRPr lang="en-GB" dirty="0"/>
          </a:p>
          <a:p>
            <a:r>
              <a:rPr lang="en-GB" dirty="0"/>
              <a:t>When building a product, your time is probably the biggest cost to an organisation. </a:t>
            </a:r>
          </a:p>
          <a:p>
            <a:endParaRPr lang="en-GB" dirty="0"/>
          </a:p>
          <a:p>
            <a:r>
              <a:rPr lang="en-GB" dirty="0"/>
              <a:t>There will be initial overhead in learning how to use contract tests and integrating them into your build pipeline.</a:t>
            </a:r>
          </a:p>
          <a:p>
            <a:endParaRPr lang="en-GB" dirty="0"/>
          </a:p>
          <a:p>
            <a:r>
              <a:rPr lang="en-GB" dirty="0"/>
              <a:t>Using contract tests in conjunction with, or as a replacement for traditional end-to-end tests will be cheaper in the long run.</a:t>
            </a:r>
          </a:p>
          <a:p>
            <a:endParaRPr lang="en-GB" dirty="0"/>
          </a:p>
          <a:p>
            <a:endParaRPr lang="en-GB" dirty="0"/>
          </a:p>
        </p:txBody>
      </p:sp>
      <p:sp>
        <p:nvSpPr>
          <p:cNvPr id="4" name="Slide Number Placeholder 3"/>
          <p:cNvSpPr>
            <a:spLocks noGrp="1"/>
          </p:cNvSpPr>
          <p:nvPr>
            <p:ph type="sldNum" sz="quarter" idx="5"/>
          </p:nvPr>
        </p:nvSpPr>
        <p:spPr/>
        <p:txBody>
          <a:bodyPr/>
          <a:lstStyle/>
          <a:p>
            <a:fld id="{7BCE33FA-C9DC-874A-B3C5-FC54E9EB200D}" type="slidenum">
              <a:rPr lang="en-GB" smtClean="0"/>
              <a:t>31</a:t>
            </a:fld>
            <a:endParaRPr lang="en-GB"/>
          </a:p>
        </p:txBody>
      </p:sp>
    </p:spTree>
    <p:extLst>
      <p:ext uri="{BB962C8B-B14F-4D97-AF65-F5344CB8AC3E}">
        <p14:creationId xmlns:p14="http://schemas.microsoft.com/office/powerpoint/2010/main" val="397164601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are going to need the right tools for the job.</a:t>
            </a:r>
          </a:p>
        </p:txBody>
      </p:sp>
      <p:sp>
        <p:nvSpPr>
          <p:cNvPr id="4" name="Slide Number Placeholder 3"/>
          <p:cNvSpPr>
            <a:spLocks noGrp="1"/>
          </p:cNvSpPr>
          <p:nvPr>
            <p:ph type="sldNum" sz="quarter" idx="5"/>
          </p:nvPr>
        </p:nvSpPr>
        <p:spPr/>
        <p:txBody>
          <a:bodyPr/>
          <a:lstStyle/>
          <a:p>
            <a:fld id="{7BCE33FA-C9DC-874A-B3C5-FC54E9EB200D}" type="slidenum">
              <a:rPr lang="en-GB" smtClean="0"/>
              <a:t>32</a:t>
            </a:fld>
            <a:endParaRPr lang="en-GB"/>
          </a:p>
        </p:txBody>
      </p:sp>
    </p:spTree>
    <p:extLst>
      <p:ext uri="{BB962C8B-B14F-4D97-AF65-F5344CB8AC3E}">
        <p14:creationId xmlns:p14="http://schemas.microsoft.com/office/powerpoint/2010/main" val="252945633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first tool we need is an </a:t>
            </a:r>
            <a:r>
              <a:rPr lang="en-GB" dirty="0" err="1"/>
              <a:t>OpenAPI</a:t>
            </a:r>
            <a:r>
              <a:rPr lang="en-GB" dirty="0"/>
              <a:t> spec.</a:t>
            </a:r>
          </a:p>
          <a:p>
            <a:endParaRPr lang="en-GB" dirty="0"/>
          </a:p>
          <a:p>
            <a:r>
              <a:rPr lang="en-GB" dirty="0"/>
              <a:t>The OAS - </a:t>
            </a:r>
            <a:r>
              <a:rPr lang="en-GB" dirty="0" err="1"/>
              <a:t>OpenAPI</a:t>
            </a:r>
            <a:r>
              <a:rPr lang="en-GB" dirty="0"/>
              <a:t> Specification (formerly Swagger Specification) defines a standard description format, and a language-agnostic interface to REST APIs. </a:t>
            </a:r>
          </a:p>
          <a:p>
            <a:r>
              <a:rPr lang="en-GB" dirty="0"/>
              <a:t>This allows both humans and computers to discover and understand the capabilities of the service, including:</a:t>
            </a:r>
          </a:p>
          <a:p>
            <a:endParaRPr lang="en-GB" dirty="0"/>
          </a:p>
          <a:p>
            <a:r>
              <a:rPr lang="en-GB" dirty="0"/>
              <a:t>Available endpoints and operations on each endpoint (GET /example, POST /example).</a:t>
            </a:r>
          </a:p>
          <a:p>
            <a:endParaRPr lang="en-GB" dirty="0"/>
          </a:p>
          <a:p>
            <a:r>
              <a:rPr lang="en-GB" dirty="0"/>
              <a:t>Parameters.</a:t>
            </a:r>
          </a:p>
          <a:p>
            <a:endParaRPr lang="en-GB" dirty="0"/>
          </a:p>
          <a:p>
            <a:r>
              <a:rPr lang="en-GB" dirty="0"/>
              <a:t>Authentication methods.</a:t>
            </a:r>
          </a:p>
          <a:p>
            <a:endParaRPr lang="en-GB" dirty="0"/>
          </a:p>
          <a:p>
            <a:r>
              <a:rPr lang="en-GB" dirty="0"/>
              <a:t>Contact information, license, terms of use etc.</a:t>
            </a:r>
          </a:p>
          <a:p>
            <a:endParaRPr lang="en-GB" dirty="0"/>
          </a:p>
          <a:p>
            <a:r>
              <a:rPr lang="en-GB" dirty="0"/>
              <a:t>Can be written in YAML or JSON.</a:t>
            </a:r>
          </a:p>
          <a:p>
            <a:endParaRPr lang="en-GB" dirty="0"/>
          </a:p>
        </p:txBody>
      </p:sp>
      <p:sp>
        <p:nvSpPr>
          <p:cNvPr id="4" name="Slide Number Placeholder 3"/>
          <p:cNvSpPr>
            <a:spLocks noGrp="1"/>
          </p:cNvSpPr>
          <p:nvPr>
            <p:ph type="sldNum" sz="quarter" idx="5"/>
          </p:nvPr>
        </p:nvSpPr>
        <p:spPr/>
        <p:txBody>
          <a:bodyPr/>
          <a:lstStyle/>
          <a:p>
            <a:fld id="{7BCE33FA-C9DC-874A-B3C5-FC54E9EB200D}" type="slidenum">
              <a:rPr lang="en-GB" smtClean="0"/>
              <a:t>33</a:t>
            </a:fld>
            <a:endParaRPr lang="en-GB"/>
          </a:p>
        </p:txBody>
      </p:sp>
    </p:spTree>
    <p:extLst>
      <p:ext uri="{BB962C8B-B14F-4D97-AF65-F5344CB8AC3E}">
        <p14:creationId xmlns:p14="http://schemas.microsoft.com/office/powerpoint/2010/main" val="343762650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Here is the anatomy of an </a:t>
            </a:r>
            <a:r>
              <a:rPr lang="en-GB" dirty="0" err="1"/>
              <a:t>OpenAPI</a:t>
            </a:r>
            <a:r>
              <a:rPr lang="en-GB" dirty="0"/>
              <a:t> spec document written in YAML.</a:t>
            </a:r>
          </a:p>
          <a:p>
            <a:endParaRPr lang="en-GB" dirty="0"/>
          </a:p>
        </p:txBody>
      </p:sp>
      <p:sp>
        <p:nvSpPr>
          <p:cNvPr id="4" name="Slide Number Placeholder 3"/>
          <p:cNvSpPr>
            <a:spLocks noGrp="1"/>
          </p:cNvSpPr>
          <p:nvPr>
            <p:ph type="sldNum" sz="quarter" idx="5"/>
          </p:nvPr>
        </p:nvSpPr>
        <p:spPr/>
        <p:txBody>
          <a:bodyPr/>
          <a:lstStyle/>
          <a:p>
            <a:fld id="{7BCE33FA-C9DC-874A-B3C5-FC54E9EB200D}" type="slidenum">
              <a:rPr lang="en-GB" smtClean="0"/>
              <a:t>34</a:t>
            </a:fld>
            <a:endParaRPr lang="en-GB"/>
          </a:p>
        </p:txBody>
      </p:sp>
    </p:spTree>
    <p:extLst>
      <p:ext uri="{BB962C8B-B14F-4D97-AF65-F5344CB8AC3E}">
        <p14:creationId xmlns:p14="http://schemas.microsoft.com/office/powerpoint/2010/main" val="80302299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Our next tool is Swagger.</a:t>
            </a:r>
          </a:p>
          <a:p>
            <a:endParaRPr lang="en-GB" dirty="0"/>
          </a:p>
          <a:p>
            <a:r>
              <a:rPr lang="en-GB" dirty="0"/>
              <a:t>Swagger is a set of open-source tools built around the </a:t>
            </a:r>
            <a:r>
              <a:rPr lang="en-GB" dirty="0" err="1"/>
              <a:t>OpenAPI</a:t>
            </a:r>
            <a:r>
              <a:rPr lang="en-GB" dirty="0"/>
              <a:t> Specification.</a:t>
            </a:r>
          </a:p>
          <a:p>
            <a:endParaRPr lang="en-GB" dirty="0"/>
          </a:p>
          <a:p>
            <a:r>
              <a:rPr lang="en-GB" dirty="0"/>
              <a:t>Once you have an </a:t>
            </a:r>
            <a:r>
              <a:rPr lang="en-GB" dirty="0" err="1"/>
              <a:t>OpenAPI</a:t>
            </a:r>
            <a:r>
              <a:rPr lang="en-GB" dirty="0"/>
              <a:t> spec, with Swagger you can:</a:t>
            </a:r>
          </a:p>
          <a:p>
            <a:endParaRPr lang="en-GB" dirty="0"/>
          </a:p>
          <a:p>
            <a:r>
              <a:rPr lang="en-GB" dirty="0"/>
              <a:t>Generate a server stub and the only thing left to do will be to implement the logic and your API is ready to go!</a:t>
            </a:r>
          </a:p>
          <a:p>
            <a:endParaRPr lang="en-GB" dirty="0"/>
          </a:p>
          <a:p>
            <a:r>
              <a:rPr lang="en-GB" dirty="0"/>
              <a:t>Generate clients in over 40 languages.</a:t>
            </a:r>
          </a:p>
          <a:p>
            <a:endParaRPr lang="en-GB" dirty="0"/>
          </a:p>
          <a:p>
            <a:r>
              <a:rPr lang="en-GB" dirty="0"/>
              <a:t>Generate interactive documentation that lets you try out the API directly in the browser.</a:t>
            </a:r>
          </a:p>
          <a:p>
            <a:endParaRPr lang="en-GB" dirty="0"/>
          </a:p>
          <a:p>
            <a:r>
              <a:rPr lang="en-GB" dirty="0"/>
              <a:t>Use the spec for automated tests.</a:t>
            </a:r>
          </a:p>
          <a:p>
            <a:endParaRPr lang="en-GB" dirty="0"/>
          </a:p>
          <a:p>
            <a:r>
              <a:rPr lang="en-GB" dirty="0"/>
              <a:t>What about documentation?</a:t>
            </a:r>
          </a:p>
          <a:p>
            <a:r>
              <a:rPr lang="en-GB" dirty="0"/>
              <a:t>Do any of these look or sound familiar?</a:t>
            </a:r>
          </a:p>
        </p:txBody>
      </p:sp>
      <p:sp>
        <p:nvSpPr>
          <p:cNvPr id="4" name="Slide Number Placeholder 3"/>
          <p:cNvSpPr>
            <a:spLocks noGrp="1"/>
          </p:cNvSpPr>
          <p:nvPr>
            <p:ph type="sldNum" sz="quarter" idx="5"/>
          </p:nvPr>
        </p:nvSpPr>
        <p:spPr/>
        <p:txBody>
          <a:bodyPr/>
          <a:lstStyle/>
          <a:p>
            <a:fld id="{7BCE33FA-C9DC-874A-B3C5-FC54E9EB200D}" type="slidenum">
              <a:rPr lang="en-GB" smtClean="0"/>
              <a:t>35</a:t>
            </a:fld>
            <a:endParaRPr lang="en-GB"/>
          </a:p>
        </p:txBody>
      </p:sp>
    </p:spTree>
    <p:extLst>
      <p:ext uri="{BB962C8B-B14F-4D97-AF65-F5344CB8AC3E}">
        <p14:creationId xmlns:p14="http://schemas.microsoft.com/office/powerpoint/2010/main" val="359950130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next tool we need is an </a:t>
            </a:r>
            <a:r>
              <a:rPr lang="en-GB" dirty="0" err="1"/>
              <a:t>OpenAPI</a:t>
            </a:r>
            <a:r>
              <a:rPr lang="en-GB" dirty="0"/>
              <a:t> generator.</a:t>
            </a:r>
          </a:p>
          <a:p>
            <a:endParaRPr lang="en-GB" dirty="0"/>
          </a:p>
          <a:p>
            <a:r>
              <a:rPr lang="en-GB" dirty="0"/>
              <a:t>Given an </a:t>
            </a:r>
            <a:r>
              <a:rPr lang="en-GB" dirty="0" err="1"/>
              <a:t>OpenAPI</a:t>
            </a:r>
            <a:r>
              <a:rPr lang="en-GB" dirty="0"/>
              <a:t> Spec, and using an </a:t>
            </a:r>
            <a:r>
              <a:rPr lang="en-GB" dirty="0" err="1"/>
              <a:t>OpenAPI</a:t>
            </a:r>
            <a:r>
              <a:rPr lang="en-GB" dirty="0"/>
              <a:t> Generator you can generate:</a:t>
            </a:r>
          </a:p>
          <a:p>
            <a:endParaRPr lang="en-GB" dirty="0"/>
          </a:p>
          <a:p>
            <a:r>
              <a:rPr lang="en-GB" dirty="0"/>
              <a:t>API clients.</a:t>
            </a:r>
          </a:p>
          <a:p>
            <a:endParaRPr lang="en-GB" dirty="0"/>
          </a:p>
          <a:p>
            <a:r>
              <a:rPr lang="en-GB" dirty="0"/>
              <a:t>Server stubs.</a:t>
            </a:r>
          </a:p>
          <a:p>
            <a:endParaRPr lang="en-GB" dirty="0"/>
          </a:p>
          <a:p>
            <a:r>
              <a:rPr lang="en-GB" dirty="0"/>
              <a:t>Documentation.</a:t>
            </a:r>
          </a:p>
          <a:p>
            <a:endParaRPr lang="en-GB" dirty="0"/>
          </a:p>
          <a:p>
            <a:r>
              <a:rPr lang="en-GB" dirty="0"/>
              <a:t>Configuration.</a:t>
            </a:r>
          </a:p>
        </p:txBody>
      </p:sp>
      <p:sp>
        <p:nvSpPr>
          <p:cNvPr id="4" name="Slide Number Placeholder 3"/>
          <p:cNvSpPr>
            <a:spLocks noGrp="1"/>
          </p:cNvSpPr>
          <p:nvPr>
            <p:ph type="sldNum" sz="quarter" idx="5"/>
          </p:nvPr>
        </p:nvSpPr>
        <p:spPr/>
        <p:txBody>
          <a:bodyPr/>
          <a:lstStyle/>
          <a:p>
            <a:fld id="{7BCE33FA-C9DC-874A-B3C5-FC54E9EB200D}" type="slidenum">
              <a:rPr lang="en-GB" smtClean="0"/>
              <a:t>36</a:t>
            </a:fld>
            <a:endParaRPr lang="en-GB"/>
          </a:p>
        </p:txBody>
      </p:sp>
    </p:spTree>
    <p:extLst>
      <p:ext uri="{BB962C8B-B14F-4D97-AF65-F5344CB8AC3E}">
        <p14:creationId xmlns:p14="http://schemas.microsoft.com/office/powerpoint/2010/main" val="59145790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Here is an extremely important bit of kit we need.</a:t>
            </a:r>
          </a:p>
          <a:p>
            <a:endParaRPr lang="en-GB" dirty="0"/>
          </a:p>
          <a:p>
            <a:r>
              <a:rPr lang="en-GB" dirty="0"/>
              <a:t>After spending a bit of time researching how can I do request and response validation for our existing APIs, without having to re-write all tests, write a whole new suite of tests, or write a small project or library to do the work, I found the answer!</a:t>
            </a:r>
          </a:p>
          <a:p>
            <a:endParaRPr lang="en-GB" dirty="0"/>
          </a:p>
          <a:p>
            <a:r>
              <a:rPr lang="en-GB" dirty="0"/>
              <a:t>Atlassian – Request Validator</a:t>
            </a:r>
          </a:p>
          <a:p>
            <a:r>
              <a:rPr lang="en-GB" dirty="0"/>
              <a:t>A Java library for validating HTTP request/responses against an </a:t>
            </a:r>
            <a:r>
              <a:rPr lang="en-GB" dirty="0" err="1"/>
              <a:t>OpenAPI</a:t>
            </a:r>
            <a:r>
              <a:rPr lang="en-GB" dirty="0"/>
              <a:t> specification.</a:t>
            </a:r>
          </a:p>
          <a:p>
            <a:endParaRPr lang="en-GB" dirty="0"/>
          </a:p>
          <a:p>
            <a:r>
              <a:rPr lang="en-GB" dirty="0"/>
              <a:t>It has several modules for different frameworks and we will be using the following in our Demo:</a:t>
            </a:r>
          </a:p>
          <a:p>
            <a:endParaRPr lang="en-GB" dirty="0"/>
          </a:p>
          <a:p>
            <a:r>
              <a:rPr lang="en-GB" dirty="0"/>
              <a:t>Swagger Request Validator - REST Assured module</a:t>
            </a:r>
          </a:p>
          <a:p>
            <a:r>
              <a:rPr lang="en-GB" dirty="0"/>
              <a:t>It provides integrations with the REST Assured testing library.</a:t>
            </a:r>
          </a:p>
        </p:txBody>
      </p:sp>
      <p:sp>
        <p:nvSpPr>
          <p:cNvPr id="4" name="Slide Number Placeholder 3"/>
          <p:cNvSpPr>
            <a:spLocks noGrp="1"/>
          </p:cNvSpPr>
          <p:nvPr>
            <p:ph type="sldNum" sz="quarter" idx="5"/>
          </p:nvPr>
        </p:nvSpPr>
        <p:spPr/>
        <p:txBody>
          <a:bodyPr/>
          <a:lstStyle/>
          <a:p>
            <a:fld id="{7BCE33FA-C9DC-874A-B3C5-FC54E9EB200D}" type="slidenum">
              <a:rPr lang="en-GB" smtClean="0"/>
              <a:t>37</a:t>
            </a:fld>
            <a:endParaRPr lang="en-GB"/>
          </a:p>
        </p:txBody>
      </p:sp>
    </p:spTree>
    <p:extLst>
      <p:ext uri="{BB962C8B-B14F-4D97-AF65-F5344CB8AC3E}">
        <p14:creationId xmlns:p14="http://schemas.microsoft.com/office/powerpoint/2010/main" val="113854050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Next we need some tools for validating the frontend.</a:t>
            </a:r>
          </a:p>
          <a:p>
            <a:endParaRPr lang="en-GB" dirty="0"/>
          </a:p>
          <a:p>
            <a:r>
              <a:rPr lang="en-GB" dirty="0"/>
              <a:t>Here are a couple of </a:t>
            </a:r>
            <a:r>
              <a:rPr lang="en-GB" dirty="0" err="1"/>
              <a:t>OpenApi</a:t>
            </a:r>
            <a:r>
              <a:rPr lang="en-GB" dirty="0"/>
              <a:t> validators for </a:t>
            </a:r>
            <a:r>
              <a:rPr lang="en-GB" dirty="0" err="1"/>
              <a:t>ExpressJS</a:t>
            </a:r>
            <a:r>
              <a:rPr lang="en-GB" dirty="0"/>
              <a:t> that automatically validate API requests and responses based on an </a:t>
            </a:r>
            <a:r>
              <a:rPr lang="en-GB" dirty="0" err="1"/>
              <a:t>OpenAPI</a:t>
            </a:r>
            <a:r>
              <a:rPr lang="en-GB" dirty="0"/>
              <a:t> spec.</a:t>
            </a:r>
          </a:p>
          <a:p>
            <a:endParaRPr lang="en-GB" dirty="0"/>
          </a:p>
          <a:p>
            <a:r>
              <a:rPr lang="en-GB" dirty="0"/>
              <a:t>These libraries integrate with new and existing API applications. </a:t>
            </a:r>
          </a:p>
          <a:p>
            <a:r>
              <a:rPr lang="en-GB" dirty="0"/>
              <a:t>Simply, install the validator onto your express app, point it to your </a:t>
            </a:r>
            <a:r>
              <a:rPr lang="en-GB" dirty="0" err="1"/>
              <a:t>OpenAPI</a:t>
            </a:r>
            <a:r>
              <a:rPr lang="en-GB" dirty="0"/>
              <a:t> spec, then define and implement routes the way you prefer.</a:t>
            </a:r>
          </a:p>
          <a:p>
            <a:endParaRPr lang="en-GB" dirty="0"/>
          </a:p>
          <a:p>
            <a:endParaRPr lang="en-GB" dirty="0"/>
          </a:p>
          <a:p>
            <a:endParaRPr lang="en-GB" dirty="0"/>
          </a:p>
        </p:txBody>
      </p:sp>
      <p:sp>
        <p:nvSpPr>
          <p:cNvPr id="4" name="Slide Number Placeholder 3"/>
          <p:cNvSpPr>
            <a:spLocks noGrp="1"/>
          </p:cNvSpPr>
          <p:nvPr>
            <p:ph type="sldNum" sz="quarter" idx="5"/>
          </p:nvPr>
        </p:nvSpPr>
        <p:spPr/>
        <p:txBody>
          <a:bodyPr/>
          <a:lstStyle/>
          <a:p>
            <a:fld id="{7BCE33FA-C9DC-874A-B3C5-FC54E9EB200D}" type="slidenum">
              <a:rPr lang="en-GB" smtClean="0"/>
              <a:t>38</a:t>
            </a:fld>
            <a:endParaRPr lang="en-GB"/>
          </a:p>
        </p:txBody>
      </p:sp>
    </p:spTree>
    <p:extLst>
      <p:ext uri="{BB962C8B-B14F-4D97-AF65-F5344CB8AC3E}">
        <p14:creationId xmlns:p14="http://schemas.microsoft.com/office/powerpoint/2010/main" val="335575195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Usual suspects.</a:t>
            </a:r>
          </a:p>
        </p:txBody>
      </p:sp>
      <p:sp>
        <p:nvSpPr>
          <p:cNvPr id="4" name="Slide Number Placeholder 3"/>
          <p:cNvSpPr>
            <a:spLocks noGrp="1"/>
          </p:cNvSpPr>
          <p:nvPr>
            <p:ph type="sldNum" sz="quarter" idx="5"/>
          </p:nvPr>
        </p:nvSpPr>
        <p:spPr/>
        <p:txBody>
          <a:bodyPr/>
          <a:lstStyle/>
          <a:p>
            <a:fld id="{7BCE33FA-C9DC-874A-B3C5-FC54E9EB200D}" type="slidenum">
              <a:rPr lang="en-GB" smtClean="0"/>
              <a:t>39</a:t>
            </a:fld>
            <a:endParaRPr lang="en-GB"/>
          </a:p>
        </p:txBody>
      </p:sp>
    </p:spTree>
    <p:extLst>
      <p:ext uri="{BB962C8B-B14F-4D97-AF65-F5344CB8AC3E}">
        <p14:creationId xmlns:p14="http://schemas.microsoft.com/office/powerpoint/2010/main" val="33972769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INTRODUCTION</a:t>
            </a:r>
          </a:p>
        </p:txBody>
      </p:sp>
      <p:sp>
        <p:nvSpPr>
          <p:cNvPr id="4" name="Slide Number Placeholder 3"/>
          <p:cNvSpPr>
            <a:spLocks noGrp="1"/>
          </p:cNvSpPr>
          <p:nvPr>
            <p:ph type="sldNum" sz="quarter" idx="5"/>
          </p:nvPr>
        </p:nvSpPr>
        <p:spPr/>
        <p:txBody>
          <a:bodyPr/>
          <a:lstStyle/>
          <a:p>
            <a:fld id="{7BCE33FA-C9DC-874A-B3C5-FC54E9EB200D}" type="slidenum">
              <a:rPr lang="en-GB" smtClean="0"/>
              <a:t>4</a:t>
            </a:fld>
            <a:endParaRPr lang="en-GB"/>
          </a:p>
        </p:txBody>
      </p:sp>
    </p:spTree>
    <p:extLst>
      <p:ext uri="{BB962C8B-B14F-4D97-AF65-F5344CB8AC3E}">
        <p14:creationId xmlns:p14="http://schemas.microsoft.com/office/powerpoint/2010/main" val="92665754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Random wolf fact.</a:t>
            </a:r>
          </a:p>
          <a:p>
            <a:endParaRPr lang="en-GB" dirty="0"/>
          </a:p>
          <a:p>
            <a:r>
              <a:rPr lang="en-GB" dirty="0"/>
              <a:t>The Wolf </a:t>
            </a:r>
          </a:p>
          <a:p>
            <a:endParaRPr lang="en-GB" dirty="0"/>
          </a:p>
          <a:p>
            <a:r>
              <a:rPr lang="en-GB" dirty="0"/>
              <a:t>The wolf represents strength, loyalty, family ties, caring and expresses freedom and fortitude.</a:t>
            </a:r>
          </a:p>
          <a:p>
            <a:endParaRPr lang="en-GB" dirty="0"/>
          </a:p>
          <a:p>
            <a:r>
              <a:rPr lang="en-GB" dirty="0"/>
              <a:t>The Japanese word for wolf, "</a:t>
            </a:r>
            <a:r>
              <a:rPr lang="en-GB" dirty="0" err="1"/>
              <a:t>Ookami</a:t>
            </a:r>
            <a:r>
              <a:rPr lang="en-GB" dirty="0"/>
              <a:t>", means "Great God".</a:t>
            </a:r>
          </a:p>
          <a:p>
            <a:endParaRPr lang="en-GB" dirty="0"/>
          </a:p>
          <a:p>
            <a:r>
              <a:rPr lang="en-GB" dirty="0"/>
              <a:t>So, a pretty cool animal overall.</a:t>
            </a:r>
          </a:p>
          <a:p>
            <a:endParaRPr lang="en-GB" dirty="0"/>
          </a:p>
        </p:txBody>
      </p:sp>
      <p:sp>
        <p:nvSpPr>
          <p:cNvPr id="4" name="Slide Number Placeholder 3"/>
          <p:cNvSpPr>
            <a:spLocks noGrp="1"/>
          </p:cNvSpPr>
          <p:nvPr>
            <p:ph type="sldNum" sz="quarter" idx="5"/>
          </p:nvPr>
        </p:nvSpPr>
        <p:spPr/>
        <p:txBody>
          <a:bodyPr/>
          <a:lstStyle/>
          <a:p>
            <a:fld id="{7BCE33FA-C9DC-874A-B3C5-FC54E9EB200D}" type="slidenum">
              <a:rPr lang="en-GB" smtClean="0"/>
              <a:t>40</a:t>
            </a:fld>
            <a:endParaRPr lang="en-GB"/>
          </a:p>
        </p:txBody>
      </p:sp>
    </p:spTree>
    <p:extLst>
      <p:ext uri="{BB962C8B-B14F-4D97-AF65-F5344CB8AC3E}">
        <p14:creationId xmlns:p14="http://schemas.microsoft.com/office/powerpoint/2010/main" val="168029684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DEMO</a:t>
            </a:r>
          </a:p>
        </p:txBody>
      </p:sp>
      <p:sp>
        <p:nvSpPr>
          <p:cNvPr id="4" name="Slide Number Placeholder 3"/>
          <p:cNvSpPr>
            <a:spLocks noGrp="1"/>
          </p:cNvSpPr>
          <p:nvPr>
            <p:ph type="sldNum" sz="quarter" idx="5"/>
          </p:nvPr>
        </p:nvSpPr>
        <p:spPr/>
        <p:txBody>
          <a:bodyPr/>
          <a:lstStyle/>
          <a:p>
            <a:fld id="{7BCE33FA-C9DC-874A-B3C5-FC54E9EB200D}" type="slidenum">
              <a:rPr lang="en-GB" smtClean="0"/>
              <a:t>41</a:t>
            </a:fld>
            <a:endParaRPr lang="en-GB"/>
          </a:p>
        </p:txBody>
      </p:sp>
    </p:spTree>
    <p:extLst>
      <p:ext uri="{BB962C8B-B14F-4D97-AF65-F5344CB8AC3E}">
        <p14:creationId xmlns:p14="http://schemas.microsoft.com/office/powerpoint/2010/main" val="340212634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What are we going to do in the demo</a:t>
            </a:r>
          </a:p>
          <a:p>
            <a:endParaRPr lang="en-GB" dirty="0"/>
          </a:p>
          <a:p>
            <a:r>
              <a:rPr lang="en-GB" dirty="0"/>
              <a:t>- Write/Use an </a:t>
            </a:r>
            <a:r>
              <a:rPr lang="en-GB" dirty="0" err="1"/>
              <a:t>OpenAPI</a:t>
            </a:r>
            <a:r>
              <a:rPr lang="en-GB" dirty="0"/>
              <a:t> Spec or rather use an existing one</a:t>
            </a:r>
          </a:p>
          <a:p>
            <a:r>
              <a:rPr lang="en-GB" dirty="0"/>
              <a:t>- Use it and an </a:t>
            </a:r>
            <a:r>
              <a:rPr lang="en-GB" dirty="0" err="1"/>
              <a:t>openapi</a:t>
            </a:r>
            <a:r>
              <a:rPr lang="en-GB" dirty="0"/>
              <a:t>-generator to generate a back-end server in Java and </a:t>
            </a:r>
            <a:r>
              <a:rPr lang="en-GB" dirty="0" err="1"/>
              <a:t>SpringBoot</a:t>
            </a:r>
            <a:endParaRPr lang="en-GB" dirty="0"/>
          </a:p>
          <a:p>
            <a:r>
              <a:rPr lang="en-GB" dirty="0"/>
              <a:t>- Use it and an </a:t>
            </a:r>
            <a:r>
              <a:rPr lang="en-GB" dirty="0" err="1"/>
              <a:t>openapi</a:t>
            </a:r>
            <a:r>
              <a:rPr lang="en-GB" dirty="0"/>
              <a:t>-generator to generate a front-end client in JavaScript and Angular</a:t>
            </a:r>
          </a:p>
          <a:p>
            <a:r>
              <a:rPr lang="en-GB" dirty="0"/>
              <a:t>- Use Atlassian’s validator to add tests to the back-end server and validate our API</a:t>
            </a:r>
          </a:p>
          <a:p>
            <a:r>
              <a:rPr lang="en-GB" dirty="0"/>
              <a:t>- Use express-</a:t>
            </a:r>
            <a:r>
              <a:rPr lang="en-GB" dirty="0" err="1"/>
              <a:t>openapi</a:t>
            </a:r>
            <a:r>
              <a:rPr lang="en-GB" dirty="0"/>
              <a:t>-validate to add tests to the front-end server and validate our API</a:t>
            </a:r>
          </a:p>
          <a:p>
            <a:r>
              <a:rPr lang="en-GB" dirty="0"/>
              <a:t>- Demonstrate how the tests fail if we breach our API contract</a:t>
            </a:r>
          </a:p>
        </p:txBody>
      </p:sp>
      <p:sp>
        <p:nvSpPr>
          <p:cNvPr id="4" name="Slide Number Placeholder 3"/>
          <p:cNvSpPr>
            <a:spLocks noGrp="1"/>
          </p:cNvSpPr>
          <p:nvPr>
            <p:ph type="sldNum" sz="quarter" idx="5"/>
          </p:nvPr>
        </p:nvSpPr>
        <p:spPr/>
        <p:txBody>
          <a:bodyPr/>
          <a:lstStyle/>
          <a:p>
            <a:fld id="{7BCE33FA-C9DC-874A-B3C5-FC54E9EB200D}" type="slidenum">
              <a:rPr lang="en-GB" smtClean="0"/>
              <a:t>42</a:t>
            </a:fld>
            <a:endParaRPr lang="en-GB"/>
          </a:p>
        </p:txBody>
      </p:sp>
    </p:spTree>
    <p:extLst>
      <p:ext uri="{BB962C8B-B14F-4D97-AF65-F5344CB8AC3E}">
        <p14:creationId xmlns:p14="http://schemas.microsoft.com/office/powerpoint/2010/main" val="335188732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RECAP</a:t>
            </a:r>
          </a:p>
        </p:txBody>
      </p:sp>
      <p:sp>
        <p:nvSpPr>
          <p:cNvPr id="4" name="Slide Number Placeholder 3"/>
          <p:cNvSpPr>
            <a:spLocks noGrp="1"/>
          </p:cNvSpPr>
          <p:nvPr>
            <p:ph type="sldNum" sz="quarter" idx="5"/>
          </p:nvPr>
        </p:nvSpPr>
        <p:spPr/>
        <p:txBody>
          <a:bodyPr/>
          <a:lstStyle/>
          <a:p>
            <a:fld id="{7BCE33FA-C9DC-874A-B3C5-FC54E9EB200D}" type="slidenum">
              <a:rPr lang="en-GB" smtClean="0"/>
              <a:t>44</a:t>
            </a:fld>
            <a:endParaRPr lang="en-GB"/>
          </a:p>
        </p:txBody>
      </p:sp>
    </p:spTree>
    <p:extLst>
      <p:ext uri="{BB962C8B-B14F-4D97-AF65-F5344CB8AC3E}">
        <p14:creationId xmlns:p14="http://schemas.microsoft.com/office/powerpoint/2010/main" val="428737463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While we do a little recap of what we achieved you can checkout the links or QR codes</a:t>
            </a:r>
          </a:p>
          <a:p>
            <a:r>
              <a:rPr lang="en-GB" dirty="0"/>
              <a:t>For videos of the </a:t>
            </a:r>
            <a:r>
              <a:rPr lang="en-GB" dirty="0" err="1"/>
              <a:t>themo</a:t>
            </a:r>
            <a:r>
              <a:rPr lang="en-GB" dirty="0"/>
              <a:t> and some demo code in GitHub.</a:t>
            </a:r>
          </a:p>
          <a:p>
            <a:endParaRPr lang="en-GB" dirty="0"/>
          </a:p>
          <a:p>
            <a:r>
              <a:rPr lang="en-GB" dirty="0"/>
              <a:t>So, let's go over what we achieved in the demo:</a:t>
            </a:r>
          </a:p>
          <a:p>
            <a:endParaRPr lang="en-GB" dirty="0"/>
          </a:p>
          <a:p>
            <a:r>
              <a:rPr lang="en-GB" dirty="0"/>
              <a:t>Wrote an </a:t>
            </a:r>
            <a:r>
              <a:rPr lang="en-GB" dirty="0" err="1"/>
              <a:t>OpenAPI</a:t>
            </a:r>
            <a:r>
              <a:rPr lang="en-GB" dirty="0"/>
              <a:t> Spec</a:t>
            </a:r>
          </a:p>
          <a:p>
            <a:r>
              <a:rPr lang="en-GB" dirty="0"/>
              <a:t>Easy, both human and machine readable.</a:t>
            </a:r>
          </a:p>
          <a:p>
            <a:endParaRPr lang="en-GB" dirty="0"/>
          </a:p>
          <a:p>
            <a:r>
              <a:rPr lang="en-GB" dirty="0"/>
              <a:t>Used it and an </a:t>
            </a:r>
            <a:r>
              <a:rPr lang="en-GB" dirty="0" err="1"/>
              <a:t>openapi</a:t>
            </a:r>
            <a:r>
              <a:rPr lang="en-GB" dirty="0"/>
              <a:t>-generator to generate a back-end server in Java and </a:t>
            </a:r>
            <a:r>
              <a:rPr lang="en-GB" dirty="0" err="1"/>
              <a:t>SpringBoot</a:t>
            </a:r>
            <a:endParaRPr lang="en-GB" dirty="0"/>
          </a:p>
          <a:p>
            <a:r>
              <a:rPr lang="en-GB" dirty="0"/>
              <a:t>Saves development time.</a:t>
            </a:r>
          </a:p>
          <a:p>
            <a:endParaRPr lang="en-GB" dirty="0"/>
          </a:p>
          <a:p>
            <a:r>
              <a:rPr lang="en-GB" dirty="0"/>
              <a:t>Used it and an </a:t>
            </a:r>
            <a:r>
              <a:rPr lang="en-GB" dirty="0" err="1"/>
              <a:t>openapi</a:t>
            </a:r>
            <a:r>
              <a:rPr lang="en-GB" dirty="0"/>
              <a:t>-generator to generate a front-end client in JavaScript and Angular</a:t>
            </a:r>
          </a:p>
          <a:p>
            <a:r>
              <a:rPr lang="en-GB" dirty="0"/>
              <a:t>Saves development time.</a:t>
            </a:r>
          </a:p>
          <a:p>
            <a:endParaRPr lang="en-GB" dirty="0"/>
          </a:p>
          <a:p>
            <a:r>
              <a:rPr lang="en-GB" dirty="0"/>
              <a:t>Used Atlassian’s validator to add tests to the back-end server and validate our API</a:t>
            </a:r>
          </a:p>
          <a:p>
            <a:r>
              <a:rPr lang="en-GB" dirty="0"/>
              <a:t>Fast feedback loop.</a:t>
            </a:r>
          </a:p>
          <a:p>
            <a:endParaRPr lang="en-GB" dirty="0"/>
          </a:p>
          <a:p>
            <a:r>
              <a:rPr lang="en-GB" dirty="0"/>
              <a:t>Used express-</a:t>
            </a:r>
            <a:r>
              <a:rPr lang="en-GB" dirty="0" err="1"/>
              <a:t>openapi</a:t>
            </a:r>
            <a:r>
              <a:rPr lang="en-GB" dirty="0"/>
              <a:t>-validate to add tests to the front-end server and validate our API</a:t>
            </a:r>
          </a:p>
          <a:p>
            <a:r>
              <a:rPr lang="en-GB" dirty="0"/>
              <a:t>Fast feedback loop.</a:t>
            </a:r>
          </a:p>
          <a:p>
            <a:endParaRPr lang="en-GB" dirty="0"/>
          </a:p>
          <a:p>
            <a:r>
              <a:rPr lang="en-GB" dirty="0"/>
              <a:t>Demonstrated how the tests fail if we breach our API contract</a:t>
            </a:r>
          </a:p>
          <a:p>
            <a:r>
              <a:rPr lang="en-GB" dirty="0"/>
              <a:t>Enforces the contract, making communication and development easier.</a:t>
            </a:r>
          </a:p>
          <a:p>
            <a:endParaRPr lang="en-GB" dirty="0"/>
          </a:p>
          <a:p>
            <a:endParaRPr lang="en-GB" dirty="0"/>
          </a:p>
        </p:txBody>
      </p:sp>
      <p:sp>
        <p:nvSpPr>
          <p:cNvPr id="4" name="Slide Number Placeholder 3"/>
          <p:cNvSpPr>
            <a:spLocks noGrp="1"/>
          </p:cNvSpPr>
          <p:nvPr>
            <p:ph type="sldNum" sz="quarter" idx="5"/>
          </p:nvPr>
        </p:nvSpPr>
        <p:spPr/>
        <p:txBody>
          <a:bodyPr/>
          <a:lstStyle/>
          <a:p>
            <a:fld id="{7BCE33FA-C9DC-874A-B3C5-FC54E9EB200D}" type="slidenum">
              <a:rPr lang="en-GB" smtClean="0"/>
              <a:t>45</a:t>
            </a:fld>
            <a:endParaRPr lang="en-GB"/>
          </a:p>
        </p:txBody>
      </p:sp>
    </p:spTree>
    <p:extLst>
      <p:ext uri="{BB962C8B-B14F-4D97-AF65-F5344CB8AC3E}">
        <p14:creationId xmlns:p14="http://schemas.microsoft.com/office/powerpoint/2010/main" val="207700658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solidFill>
                  <a:schemeClr val="bg1"/>
                </a:solidFill>
              </a:rPr>
              <a:t>CLOSING THOUGHTS</a:t>
            </a:r>
            <a:endParaRPr lang="en-GB" dirty="0"/>
          </a:p>
        </p:txBody>
      </p:sp>
      <p:sp>
        <p:nvSpPr>
          <p:cNvPr id="4" name="Slide Number Placeholder 3"/>
          <p:cNvSpPr>
            <a:spLocks noGrp="1"/>
          </p:cNvSpPr>
          <p:nvPr>
            <p:ph type="sldNum" sz="quarter" idx="5"/>
          </p:nvPr>
        </p:nvSpPr>
        <p:spPr/>
        <p:txBody>
          <a:bodyPr/>
          <a:lstStyle/>
          <a:p>
            <a:fld id="{7BCE33FA-C9DC-874A-B3C5-FC54E9EB200D}" type="slidenum">
              <a:rPr lang="en-GB" smtClean="0"/>
              <a:t>46</a:t>
            </a:fld>
            <a:endParaRPr lang="en-GB"/>
          </a:p>
        </p:txBody>
      </p:sp>
    </p:spTree>
    <p:extLst>
      <p:ext uri="{BB962C8B-B14F-4D97-AF65-F5344CB8AC3E}">
        <p14:creationId xmlns:p14="http://schemas.microsoft.com/office/powerpoint/2010/main" val="420429750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 would like to leave you with some the lyrics from the song “Everything Counts“ by Depeche Mode:</a:t>
            </a:r>
          </a:p>
          <a:p>
            <a:endParaRPr lang="en-GB" dirty="0"/>
          </a:p>
          <a:p>
            <a:r>
              <a:rPr lang="en-GB" dirty="0"/>
              <a:t>"The handshake seals the contract</a:t>
            </a:r>
          </a:p>
          <a:p>
            <a:r>
              <a:rPr lang="en-GB" dirty="0"/>
              <a:t>From the contract there’s no turning back</a:t>
            </a:r>
          </a:p>
          <a:p>
            <a:r>
              <a:rPr lang="en-GB" dirty="0"/>
              <a:t>...</a:t>
            </a:r>
          </a:p>
          <a:p>
            <a:r>
              <a:rPr lang="en-GB" dirty="0"/>
              <a:t>The holiday was fun-packed</a:t>
            </a:r>
          </a:p>
          <a:p>
            <a:r>
              <a:rPr lang="en-GB" dirty="0"/>
              <a:t>The contract, still intact</a:t>
            </a:r>
          </a:p>
          <a:p>
            <a:r>
              <a:rPr lang="en-GB" dirty="0"/>
              <a:t>…”</a:t>
            </a:r>
          </a:p>
          <a:p>
            <a:endParaRPr lang="en-GB" dirty="0"/>
          </a:p>
          <a:p>
            <a:r>
              <a:rPr lang="en-GB" dirty="0"/>
              <a:t>So, keep your contracts intact people!</a:t>
            </a:r>
          </a:p>
        </p:txBody>
      </p:sp>
      <p:sp>
        <p:nvSpPr>
          <p:cNvPr id="4" name="Slide Number Placeholder 3"/>
          <p:cNvSpPr>
            <a:spLocks noGrp="1"/>
          </p:cNvSpPr>
          <p:nvPr>
            <p:ph type="sldNum" sz="quarter" idx="5"/>
          </p:nvPr>
        </p:nvSpPr>
        <p:spPr/>
        <p:txBody>
          <a:bodyPr/>
          <a:lstStyle/>
          <a:p>
            <a:fld id="{7BCE33FA-C9DC-874A-B3C5-FC54E9EB200D}" type="slidenum">
              <a:rPr lang="en-GB" smtClean="0"/>
              <a:t>47</a:t>
            </a:fld>
            <a:endParaRPr lang="en-GB"/>
          </a:p>
        </p:txBody>
      </p:sp>
    </p:spTree>
    <p:extLst>
      <p:ext uri="{BB962C8B-B14F-4D97-AF65-F5344CB8AC3E}">
        <p14:creationId xmlns:p14="http://schemas.microsoft.com/office/powerpoint/2010/main" val="424911441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DEMO</a:t>
            </a:r>
          </a:p>
        </p:txBody>
      </p:sp>
      <p:sp>
        <p:nvSpPr>
          <p:cNvPr id="4" name="Slide Number Placeholder 3"/>
          <p:cNvSpPr>
            <a:spLocks noGrp="1"/>
          </p:cNvSpPr>
          <p:nvPr>
            <p:ph type="sldNum" sz="quarter" idx="5"/>
          </p:nvPr>
        </p:nvSpPr>
        <p:spPr/>
        <p:txBody>
          <a:bodyPr/>
          <a:lstStyle/>
          <a:p>
            <a:fld id="{7BCE33FA-C9DC-874A-B3C5-FC54E9EB200D}" type="slidenum">
              <a:rPr lang="en-GB" smtClean="0"/>
              <a:t>48</a:t>
            </a:fld>
            <a:endParaRPr lang="en-GB"/>
          </a:p>
        </p:txBody>
      </p:sp>
    </p:spTree>
    <p:extLst>
      <p:ext uri="{BB962C8B-B14F-4D97-AF65-F5344CB8AC3E}">
        <p14:creationId xmlns:p14="http://schemas.microsoft.com/office/powerpoint/2010/main" val="259443647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QUESTIONS</a:t>
            </a:r>
          </a:p>
        </p:txBody>
      </p:sp>
      <p:sp>
        <p:nvSpPr>
          <p:cNvPr id="4" name="Slide Number Placeholder 3"/>
          <p:cNvSpPr>
            <a:spLocks noGrp="1"/>
          </p:cNvSpPr>
          <p:nvPr>
            <p:ph type="sldNum" sz="quarter" idx="5"/>
          </p:nvPr>
        </p:nvSpPr>
        <p:spPr/>
        <p:txBody>
          <a:bodyPr/>
          <a:lstStyle/>
          <a:p>
            <a:fld id="{7BCE33FA-C9DC-874A-B3C5-FC54E9EB200D}" type="slidenum">
              <a:rPr lang="en-GB" smtClean="0"/>
              <a:t>51</a:t>
            </a:fld>
            <a:endParaRPr lang="en-GB"/>
          </a:p>
        </p:txBody>
      </p:sp>
    </p:spTree>
    <p:extLst>
      <p:ext uri="{BB962C8B-B14F-4D97-AF65-F5344CB8AC3E}">
        <p14:creationId xmlns:p14="http://schemas.microsoft.com/office/powerpoint/2010/main" val="51840711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Let me start with an icebreaker question.</a:t>
            </a:r>
          </a:p>
          <a:p>
            <a:endParaRPr lang="en-GB" dirty="0"/>
          </a:p>
          <a:p>
            <a:r>
              <a:rPr lang="en-GB" dirty="0"/>
              <a:t>Well, the short answer is no.</a:t>
            </a:r>
          </a:p>
          <a:p>
            <a:endParaRPr lang="en-GB" dirty="0"/>
          </a:p>
          <a:p>
            <a:r>
              <a:rPr lang="en-GB" dirty="0" err="1"/>
              <a:t>GraphQL</a:t>
            </a:r>
            <a:r>
              <a:rPr lang="en-GB" dirty="0"/>
              <a:t> breaks REST standards.</a:t>
            </a:r>
          </a:p>
          <a:p>
            <a:endParaRPr lang="en-GB" dirty="0"/>
          </a:p>
          <a:p>
            <a:r>
              <a:rPr lang="en-GB" dirty="0"/>
              <a:t>Unfortunately, as of 2022 there is no standard way to show </a:t>
            </a:r>
            <a:r>
              <a:rPr lang="en-GB" dirty="0" err="1"/>
              <a:t>GraphQL</a:t>
            </a:r>
            <a:r>
              <a:rPr lang="en-GB" dirty="0"/>
              <a:t> endpoint or link to </a:t>
            </a:r>
            <a:r>
              <a:rPr lang="en-GB" dirty="0" err="1"/>
              <a:t>GraphiQL</a:t>
            </a:r>
            <a:r>
              <a:rPr lang="en-GB" dirty="0"/>
              <a:t> UI from Swagger-UI. </a:t>
            </a:r>
          </a:p>
          <a:p>
            <a:endParaRPr lang="en-GB" dirty="0"/>
          </a:p>
          <a:p>
            <a:r>
              <a:rPr lang="en-GB" dirty="0" err="1"/>
              <a:t>GraphQL</a:t>
            </a:r>
            <a:r>
              <a:rPr lang="en-GB" dirty="0"/>
              <a:t> APIs are usually documented through the documentation facilities provided by the </a:t>
            </a:r>
            <a:r>
              <a:rPr lang="en-GB" dirty="0" err="1"/>
              <a:t>GraphQL</a:t>
            </a:r>
            <a:r>
              <a:rPr lang="en-GB" dirty="0"/>
              <a:t> server itself.</a:t>
            </a:r>
          </a:p>
          <a:p>
            <a:endParaRPr lang="en-GB" dirty="0"/>
          </a:p>
          <a:p>
            <a:r>
              <a:rPr lang="en-GB" dirty="0"/>
              <a:t>Because </a:t>
            </a:r>
            <a:r>
              <a:rPr lang="en-GB" dirty="0" err="1"/>
              <a:t>GraphQL</a:t>
            </a:r>
            <a:r>
              <a:rPr lang="en-GB" dirty="0"/>
              <a:t> is competing with REST, most </a:t>
            </a:r>
            <a:r>
              <a:rPr lang="en-GB" dirty="0" err="1"/>
              <a:t>GraphQL</a:t>
            </a:r>
            <a:r>
              <a:rPr lang="en-GB" dirty="0"/>
              <a:t> vendors want developers to replace REST with </a:t>
            </a:r>
            <a:r>
              <a:rPr lang="en-GB" dirty="0" err="1"/>
              <a:t>GraphQL</a:t>
            </a:r>
            <a:r>
              <a:rPr lang="en-GB" dirty="0"/>
              <a:t>, not just use </a:t>
            </a:r>
            <a:r>
              <a:rPr lang="en-GB" dirty="0" err="1"/>
              <a:t>GraphQL</a:t>
            </a:r>
            <a:r>
              <a:rPr lang="en-GB" dirty="0"/>
              <a:t> for (read-only) queries. </a:t>
            </a:r>
          </a:p>
          <a:p>
            <a:endParaRPr lang="en-GB" dirty="0"/>
          </a:p>
          <a:p>
            <a:r>
              <a:rPr lang="en-GB" dirty="0"/>
              <a:t>Hopefully, in the future the advantages and disadvantages of both will be better understood, and a more balanced view would be to use better parts from both of them.</a:t>
            </a:r>
          </a:p>
          <a:p>
            <a:endParaRPr lang="en-GB" dirty="0"/>
          </a:p>
          <a:p>
            <a:r>
              <a:rPr lang="en-GB" dirty="0"/>
              <a:t>Here are a couple of tools you can use to translate an </a:t>
            </a:r>
            <a:r>
              <a:rPr lang="en-GB" dirty="0" err="1"/>
              <a:t>OpenAPI</a:t>
            </a:r>
            <a:r>
              <a:rPr lang="en-GB" dirty="0"/>
              <a:t> spec to a </a:t>
            </a:r>
            <a:r>
              <a:rPr lang="en-GB" dirty="0" err="1"/>
              <a:t>GraphQL</a:t>
            </a:r>
            <a:r>
              <a:rPr lang="en-GB" dirty="0"/>
              <a:t> spec document.</a:t>
            </a:r>
          </a:p>
          <a:p>
            <a:endParaRPr lang="en-GB" dirty="0"/>
          </a:p>
          <a:p>
            <a:endParaRPr lang="en-GB" dirty="0"/>
          </a:p>
        </p:txBody>
      </p:sp>
      <p:sp>
        <p:nvSpPr>
          <p:cNvPr id="4" name="Slide Number Placeholder 3"/>
          <p:cNvSpPr>
            <a:spLocks noGrp="1"/>
          </p:cNvSpPr>
          <p:nvPr>
            <p:ph type="sldNum" sz="quarter" idx="5"/>
          </p:nvPr>
        </p:nvSpPr>
        <p:spPr/>
        <p:txBody>
          <a:bodyPr/>
          <a:lstStyle/>
          <a:p>
            <a:fld id="{7BCE33FA-C9DC-874A-B3C5-FC54E9EB200D}" type="slidenum">
              <a:rPr lang="en-GB" smtClean="0"/>
              <a:t>52</a:t>
            </a:fld>
            <a:endParaRPr lang="en-GB"/>
          </a:p>
        </p:txBody>
      </p:sp>
    </p:spTree>
    <p:extLst>
      <p:ext uri="{BB962C8B-B14F-4D97-AF65-F5344CB8AC3E}">
        <p14:creationId xmlns:p14="http://schemas.microsoft.com/office/powerpoint/2010/main" val="41721308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If you came for the IPAs you are in the right place, but wrong time.</a:t>
            </a:r>
          </a:p>
          <a:p>
            <a:r>
              <a:rPr lang="en-GB" dirty="0"/>
              <a:t>APIs now, IPAs later.</a:t>
            </a:r>
          </a:p>
          <a:p>
            <a:endParaRPr lang="en-GB" dirty="0"/>
          </a:p>
          <a:p>
            <a:endParaRPr lang="en-GB" dirty="0"/>
          </a:p>
        </p:txBody>
      </p:sp>
      <p:sp>
        <p:nvSpPr>
          <p:cNvPr id="4" name="Slide Number Placeholder 3"/>
          <p:cNvSpPr>
            <a:spLocks noGrp="1"/>
          </p:cNvSpPr>
          <p:nvPr>
            <p:ph type="sldNum" sz="quarter" idx="5"/>
          </p:nvPr>
        </p:nvSpPr>
        <p:spPr/>
        <p:txBody>
          <a:bodyPr/>
          <a:lstStyle/>
          <a:p>
            <a:fld id="{7BCE33FA-C9DC-874A-B3C5-FC54E9EB200D}" type="slidenum">
              <a:rPr lang="en-GB" smtClean="0"/>
              <a:t>5</a:t>
            </a:fld>
            <a:endParaRPr lang="en-GB"/>
          </a:p>
        </p:txBody>
      </p:sp>
    </p:spTree>
    <p:extLst>
      <p:ext uri="{BB962C8B-B14F-4D97-AF65-F5344CB8AC3E}">
        <p14:creationId xmlns:p14="http://schemas.microsoft.com/office/powerpoint/2010/main" val="132932023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QUESTIONS</a:t>
            </a:r>
          </a:p>
        </p:txBody>
      </p:sp>
      <p:sp>
        <p:nvSpPr>
          <p:cNvPr id="4" name="Slide Number Placeholder 3"/>
          <p:cNvSpPr>
            <a:spLocks noGrp="1"/>
          </p:cNvSpPr>
          <p:nvPr>
            <p:ph type="sldNum" sz="quarter" idx="5"/>
          </p:nvPr>
        </p:nvSpPr>
        <p:spPr/>
        <p:txBody>
          <a:bodyPr/>
          <a:lstStyle/>
          <a:p>
            <a:fld id="{7BCE33FA-C9DC-874A-B3C5-FC54E9EB200D}" type="slidenum">
              <a:rPr lang="en-GB" smtClean="0"/>
              <a:t>53</a:t>
            </a:fld>
            <a:endParaRPr lang="en-GB"/>
          </a:p>
        </p:txBody>
      </p:sp>
    </p:spTree>
    <p:extLst>
      <p:ext uri="{BB962C8B-B14F-4D97-AF65-F5344CB8AC3E}">
        <p14:creationId xmlns:p14="http://schemas.microsoft.com/office/powerpoint/2010/main" val="237396659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If you liked what you saw and want to work with this and other cool tech we have,</a:t>
            </a:r>
          </a:p>
          <a:p>
            <a:r>
              <a:rPr lang="en-GB" dirty="0"/>
              <a:t>please checkout our websites and talk to our </a:t>
            </a:r>
            <a:r>
              <a:rPr lang="en-GB" dirty="0" err="1"/>
              <a:t>HRs.</a:t>
            </a:r>
            <a:endParaRPr lang="en-GB" dirty="0"/>
          </a:p>
        </p:txBody>
      </p:sp>
      <p:sp>
        <p:nvSpPr>
          <p:cNvPr id="4" name="Slide Number Placeholder 3"/>
          <p:cNvSpPr>
            <a:spLocks noGrp="1"/>
          </p:cNvSpPr>
          <p:nvPr>
            <p:ph type="sldNum" sz="quarter" idx="5"/>
          </p:nvPr>
        </p:nvSpPr>
        <p:spPr/>
        <p:txBody>
          <a:bodyPr/>
          <a:lstStyle/>
          <a:p>
            <a:fld id="{7BCE33FA-C9DC-874A-B3C5-FC54E9EB200D}" type="slidenum">
              <a:rPr lang="en-GB" smtClean="0"/>
              <a:t>54</a:t>
            </a:fld>
            <a:endParaRPr lang="en-GB"/>
          </a:p>
        </p:txBody>
      </p:sp>
    </p:spTree>
    <p:extLst>
      <p:ext uri="{BB962C8B-B14F-4D97-AF65-F5344CB8AC3E}">
        <p14:creationId xmlns:p14="http://schemas.microsoft.com/office/powerpoint/2010/main" val="260754809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BCE33FA-C9DC-874A-B3C5-FC54E9EB200D}" type="slidenum">
              <a:rPr lang="en-GB" smtClean="0"/>
              <a:t>55</a:t>
            </a:fld>
            <a:endParaRPr lang="en-GB"/>
          </a:p>
        </p:txBody>
      </p:sp>
    </p:spTree>
    <p:extLst>
      <p:ext uri="{BB962C8B-B14F-4D97-AF65-F5344CB8AC3E}">
        <p14:creationId xmlns:p14="http://schemas.microsoft.com/office/powerpoint/2010/main" val="103833429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pPr marL="0" marR="0" lvl="0" indent="0" algn="l" defTabSz="914377" rtl="0" eaLnBrk="1" fontAlgn="auto" latinLnBrk="0" hangingPunct="1">
              <a:lnSpc>
                <a:spcPct val="110000"/>
              </a:lnSpc>
              <a:spcBef>
                <a:spcPts val="1200"/>
              </a:spcBef>
              <a:spcAft>
                <a:spcPts val="0"/>
              </a:spcAft>
              <a:buClrTx/>
              <a:buSzTx/>
              <a:buFontTx/>
              <a:buNone/>
              <a:tabLst/>
              <a:defRPr/>
            </a:pPr>
            <a:r>
              <a:rPr lang="en-GB" b="0" dirty="0">
                <a:latin typeface="Arial" panose="020B0604020202020204" pitchFamily="34" charset="0"/>
                <a:cs typeface="Arial" panose="020B0604020202020204" pitchFamily="34" charset="0"/>
              </a:rPr>
              <a:t>THANK YOU!</a:t>
            </a:r>
          </a:p>
        </p:txBody>
      </p:sp>
      <p:sp>
        <p:nvSpPr>
          <p:cNvPr id="4" name="Foliennummernplatzhalter 3"/>
          <p:cNvSpPr>
            <a:spLocks noGrp="1"/>
          </p:cNvSpPr>
          <p:nvPr>
            <p:ph type="sldNum" sz="quarter" idx="5"/>
          </p:nvPr>
        </p:nvSpPr>
        <p:spPr/>
        <p:txBody>
          <a:bodyPr/>
          <a:lstStyle/>
          <a:p>
            <a:fld id="{8FF9B0DE-3FEB-4AA0-B465-B80EF7C1333D}" type="slidenum">
              <a:rPr lang="de-DE" smtClean="0"/>
              <a:pPr/>
              <a:t>56</a:t>
            </a:fld>
            <a:endParaRPr lang="de-DE" dirty="0"/>
          </a:p>
        </p:txBody>
      </p:sp>
      <p:sp>
        <p:nvSpPr>
          <p:cNvPr id="5" name="Datumsplatzhalter 4">
            <a:extLst>
              <a:ext uri="{FF2B5EF4-FFF2-40B4-BE49-F238E27FC236}">
                <a16:creationId xmlns:a16="http://schemas.microsoft.com/office/drawing/2014/main" id="{4430773C-99B9-483B-A446-64AB77066743}"/>
              </a:ext>
            </a:extLst>
          </p:cNvPr>
          <p:cNvSpPr>
            <a:spLocks noGrp="1"/>
          </p:cNvSpPr>
          <p:nvPr>
            <p:ph type="dt" sz="half" idx="1"/>
          </p:nvPr>
        </p:nvSpPr>
        <p:spPr/>
        <p:txBody>
          <a:bodyPr/>
          <a:lstStyle/>
          <a:p>
            <a:fld id="{CD780315-22F5-47C8-9329-7C7F7913F588}" type="datetime1">
              <a:rPr lang="de-DE" smtClean="0"/>
              <a:t>08.03.22</a:t>
            </a:fld>
            <a:endParaRPr lang="de-DE" dirty="0"/>
          </a:p>
        </p:txBody>
      </p:sp>
      <p:sp>
        <p:nvSpPr>
          <p:cNvPr id="6" name="Fußzeilenplatzhalter 5">
            <a:extLst>
              <a:ext uri="{FF2B5EF4-FFF2-40B4-BE49-F238E27FC236}">
                <a16:creationId xmlns:a16="http://schemas.microsoft.com/office/drawing/2014/main" id="{EB4CD4DF-36AD-4BB5-AEC2-0D584744C421}"/>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43645140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a:buNone/>
            </a:pPr>
            <a:r>
              <a:rPr lang="en-GB" dirty="0">
                <a:solidFill>
                  <a:schemeClr val="bg1"/>
                </a:solidFill>
              </a:rPr>
              <a:t>“You Give REST a Bad Name”</a:t>
            </a:r>
          </a:p>
          <a:p>
            <a:pPr marL="0" indent="0" algn="l">
              <a:buNone/>
            </a:pPr>
            <a:endParaRPr lang="en-GB" sz="1200" dirty="0">
              <a:solidFill>
                <a:schemeClr val="bg1"/>
              </a:solidFill>
              <a:latin typeface="Arial" panose="020B0604020202020204" pitchFamily="34" charset="0"/>
              <a:cs typeface="Arial" panose="020B0604020202020204" pitchFamily="34" charset="0"/>
            </a:endParaRPr>
          </a:p>
          <a:p>
            <a:pPr marL="0" indent="0" algn="l">
              <a:buNone/>
            </a:pPr>
            <a:r>
              <a:rPr lang="en-GB" sz="1200" dirty="0">
                <a:solidFill>
                  <a:schemeClr val="bg1"/>
                </a:solidFill>
                <a:latin typeface="Arial" panose="020B0604020202020204" pitchFamily="34" charset="0"/>
                <a:cs typeface="Arial" panose="020B0604020202020204" pitchFamily="34" charset="0"/>
              </a:rPr>
              <a:t>“A parody of 'You Give Love a Bad Name' - about hypermedia APIs.”</a:t>
            </a:r>
          </a:p>
          <a:p>
            <a:pPr marL="0" indent="0" algn="l">
              <a:buNone/>
            </a:pPr>
            <a:r>
              <a:rPr lang="en-GB" sz="1200" dirty="0">
                <a:solidFill>
                  <a:schemeClr val="bg1"/>
                </a:solidFill>
                <a:latin typeface="Arial" panose="020B0604020202020204" pitchFamily="34" charset="0"/>
                <a:cs typeface="Arial" panose="020B0604020202020204" pitchFamily="34" charset="0"/>
              </a:rPr>
              <a:t> -Dylan Beattie</a:t>
            </a:r>
          </a:p>
          <a:p>
            <a:pPr marL="0" indent="0" algn="l">
              <a:buNone/>
            </a:pPr>
            <a:endParaRPr lang="en-GB" sz="1200" dirty="0">
              <a:solidFill>
                <a:schemeClr val="bg1"/>
              </a:solidFill>
              <a:latin typeface="Arial" panose="020B0604020202020204" pitchFamily="34" charset="0"/>
              <a:cs typeface="Arial" panose="020B0604020202020204" pitchFamily="34" charset="0"/>
            </a:endParaRPr>
          </a:p>
          <a:p>
            <a:pPr marL="0" indent="0" algn="l">
              <a:buNone/>
            </a:pPr>
            <a:r>
              <a:rPr lang="en-GB" sz="1200" dirty="0">
                <a:solidFill>
                  <a:schemeClr val="bg1"/>
                </a:solidFill>
                <a:latin typeface="Arial" panose="020B0604020202020204" pitchFamily="34" charset="0"/>
                <a:cs typeface="Arial" panose="020B0604020202020204" pitchFamily="34" charset="0"/>
              </a:rPr>
              <a:t>"</a:t>
            </a:r>
            <a:r>
              <a:rPr lang="en-GB" sz="1200" dirty="0">
                <a:solidFill>
                  <a:srgbClr val="FFFF00"/>
                </a:solidFill>
                <a:latin typeface="Arial" panose="020B0604020202020204" pitchFamily="34" charset="0"/>
                <a:cs typeface="Arial" panose="020B0604020202020204" pitchFamily="34" charset="0"/>
              </a:rPr>
              <a:t>... you say it works in a restful way, then your errors come back as 200 OK... </a:t>
            </a:r>
            <a:r>
              <a:rPr lang="en-GB" sz="1200" dirty="0">
                <a:solidFill>
                  <a:schemeClr val="bg1"/>
                </a:solidFill>
                <a:latin typeface="Arial" panose="020B0604020202020204" pitchFamily="34" charset="0"/>
                <a:cs typeface="Arial" panose="020B0604020202020204" pitchFamily="34" charset="0"/>
              </a:rPr>
              <a:t>"</a:t>
            </a:r>
          </a:p>
          <a:p>
            <a:pPr marL="0" indent="0" algn="l">
              <a:buNone/>
            </a:pPr>
            <a:r>
              <a:rPr lang="en-GB" sz="1200" dirty="0">
                <a:solidFill>
                  <a:schemeClr val="bg1"/>
                </a:solidFill>
                <a:latin typeface="Arial" panose="020B0604020202020204" pitchFamily="34" charset="0"/>
                <a:cs typeface="Arial" panose="020B0604020202020204" pitchFamily="34" charset="0"/>
              </a:rPr>
              <a:t>"</a:t>
            </a:r>
            <a:r>
              <a:rPr lang="en-GB" sz="1200" dirty="0">
                <a:solidFill>
                  <a:srgbClr val="FFFF00"/>
                </a:solidFill>
                <a:latin typeface="Arial" panose="020B0604020202020204" pitchFamily="34" charset="0"/>
                <a:cs typeface="Arial" panose="020B0604020202020204" pitchFamily="34" charset="0"/>
              </a:rPr>
              <a:t>... you promised me JSON, then sent XML... </a:t>
            </a:r>
            <a:r>
              <a:rPr lang="en-GB" sz="1200" dirty="0">
                <a:solidFill>
                  <a:schemeClr val="bg1"/>
                </a:solidFill>
                <a:latin typeface="Arial" panose="020B0604020202020204" pitchFamily="34" charset="0"/>
                <a:cs typeface="Arial" panose="020B0604020202020204" pitchFamily="34" charset="0"/>
              </a:rPr>
              <a:t>"</a:t>
            </a:r>
          </a:p>
          <a:p>
            <a:pPr marL="0" indent="0" algn="l">
              <a:buNone/>
            </a:pPr>
            <a:endParaRPr lang="en-GB" sz="1200" dirty="0">
              <a:solidFill>
                <a:schemeClr val="bg1"/>
              </a:solidFill>
              <a:latin typeface="Arial" panose="020B0604020202020204" pitchFamily="34" charset="0"/>
              <a:cs typeface="Arial" panose="020B0604020202020204" pitchFamily="34" charset="0"/>
              <a:hlinkClick r:id="rId3">
                <a:extLst>
                  <a:ext uri="{A12FA001-AC4F-418D-AE19-62706E023703}">
                    <ahyp:hlinkClr xmlns:ahyp="http://schemas.microsoft.com/office/drawing/2018/hyperlinkcolor" val="tx"/>
                  </a:ext>
                </a:extLst>
              </a:hlinkClick>
            </a:endParaRPr>
          </a:p>
          <a:p>
            <a:pPr marL="0" indent="0" algn="l">
              <a:buNone/>
            </a:pPr>
            <a:r>
              <a:rPr lang="en-GB" sz="1200" dirty="0">
                <a:solidFill>
                  <a:schemeClr val="bg1"/>
                </a:solidFill>
                <a:latin typeface="Arial" panose="020B0604020202020204" pitchFamily="34" charset="0"/>
                <a:cs typeface="Arial" panose="020B0604020202020204" pitchFamily="34" charset="0"/>
                <a:hlinkClick r:id="rId4">
                  <a:extLst>
                    <a:ext uri="{A12FA001-AC4F-418D-AE19-62706E023703}">
                      <ahyp:hlinkClr xmlns:ahyp="http://schemas.microsoft.com/office/drawing/2018/hyperlinkcolor" val="tx"/>
                    </a:ext>
                  </a:extLst>
                </a:hlinkClick>
              </a:rPr>
              <a:t>https://www.youtube.com/watch?v=</a:t>
            </a:r>
            <a:r>
              <a:rPr lang="en-GB" sz="1200" dirty="0">
                <a:solidFill>
                  <a:srgbClr val="FFFF00"/>
                </a:solidFill>
                <a:latin typeface="Arial" panose="020B0604020202020204" pitchFamily="34" charset="0"/>
                <a:cs typeface="Arial" panose="020B0604020202020204" pitchFamily="34" charset="0"/>
                <a:hlinkClick r:id="rId4">
                  <a:extLst>
                    <a:ext uri="{A12FA001-AC4F-418D-AE19-62706E023703}">
                      <ahyp:hlinkClr xmlns:ahyp="http://schemas.microsoft.com/office/drawing/2018/hyperlinkcolor" val="tx"/>
                    </a:ext>
                  </a:extLst>
                </a:hlinkClick>
              </a:rPr>
              <a:t>nSKp2StlS6s</a:t>
            </a:r>
            <a:endParaRPr lang="en-GB" sz="1200" dirty="0">
              <a:solidFill>
                <a:srgbClr val="FFFF00"/>
              </a:solidFill>
              <a:latin typeface="Arial" panose="020B0604020202020204" pitchFamily="34" charset="0"/>
              <a:cs typeface="Arial" panose="020B0604020202020204" pitchFamily="34" charset="0"/>
            </a:endParaRPr>
          </a:p>
          <a:p>
            <a:pPr marL="0" indent="0" algn="l">
              <a:buNone/>
            </a:pPr>
            <a:r>
              <a:rPr lang="en-GB" sz="1200" dirty="0">
                <a:solidFill>
                  <a:schemeClr val="bg1"/>
                </a:solidFill>
                <a:latin typeface="Arial" panose="020B0604020202020204" pitchFamily="34" charset="0"/>
                <a:cs typeface="Arial" panose="020B0604020202020204" pitchFamily="34" charset="0"/>
                <a:hlinkClick r:id="rId5">
                  <a:extLst>
                    <a:ext uri="{A12FA001-AC4F-418D-AE19-62706E023703}">
                      <ahyp:hlinkClr xmlns:ahyp="http://schemas.microsoft.com/office/drawing/2018/hyperlinkcolor" val="tx"/>
                    </a:ext>
                  </a:extLst>
                </a:hlinkClick>
              </a:rPr>
              <a:t>https://youtu.be/</a:t>
            </a:r>
            <a:r>
              <a:rPr lang="en-GB" sz="1200" dirty="0">
                <a:solidFill>
                  <a:srgbClr val="FFFF00"/>
                </a:solidFill>
                <a:latin typeface="Arial" panose="020B0604020202020204" pitchFamily="34" charset="0"/>
                <a:cs typeface="Arial" panose="020B0604020202020204" pitchFamily="34" charset="0"/>
                <a:hlinkClick r:id="rId5">
                  <a:extLst>
                    <a:ext uri="{A12FA001-AC4F-418D-AE19-62706E023703}">
                      <ahyp:hlinkClr xmlns:ahyp="http://schemas.microsoft.com/office/drawing/2018/hyperlinkcolor" val="tx"/>
                    </a:ext>
                  </a:extLst>
                </a:hlinkClick>
              </a:rPr>
              <a:t>nSKp2StlS6s?t=31</a:t>
            </a:r>
            <a:endParaRPr lang="en-GB" sz="1200" dirty="0">
              <a:solidFill>
                <a:srgbClr val="FFFF00"/>
              </a:solidFill>
              <a:latin typeface="Arial" panose="020B0604020202020204" pitchFamily="34" charset="0"/>
              <a:cs typeface="Arial" panose="020B0604020202020204" pitchFamily="34" charset="0"/>
            </a:endParaRPr>
          </a:p>
          <a:p>
            <a:pPr marL="0" indent="0" algn="l">
              <a:buNone/>
            </a:pPr>
            <a:endParaRPr lang="en-GB" sz="1200" dirty="0">
              <a:solidFill>
                <a:schemeClr val="bg1"/>
              </a:solidFill>
              <a:latin typeface="Arial" panose="020B0604020202020204" pitchFamily="34" charset="0"/>
              <a:cs typeface="Arial" panose="020B0604020202020204" pitchFamily="34" charset="0"/>
            </a:endParaRPr>
          </a:p>
          <a:p>
            <a:pPr marL="0" indent="0" algn="l">
              <a:buNone/>
            </a:pPr>
            <a:endParaRPr lang="en-GB" sz="1200" dirty="0">
              <a:solidFill>
                <a:schemeClr val="bg1"/>
              </a:solidFill>
              <a:latin typeface="Arial" panose="020B0604020202020204" pitchFamily="34" charset="0"/>
              <a:cs typeface="Arial" panose="020B0604020202020204" pitchFamily="34" charset="0"/>
            </a:endParaRPr>
          </a:p>
          <a:p>
            <a:pPr algn="l"/>
            <a:endParaRPr lang="en-GB" dirty="0"/>
          </a:p>
        </p:txBody>
      </p:sp>
      <p:sp>
        <p:nvSpPr>
          <p:cNvPr id="4" name="Slide Number Placeholder 3"/>
          <p:cNvSpPr>
            <a:spLocks noGrp="1"/>
          </p:cNvSpPr>
          <p:nvPr>
            <p:ph type="sldNum" sz="quarter" idx="5"/>
          </p:nvPr>
        </p:nvSpPr>
        <p:spPr/>
        <p:txBody>
          <a:bodyPr/>
          <a:lstStyle/>
          <a:p>
            <a:fld id="{7BCE33FA-C9DC-874A-B3C5-FC54E9EB200D}" type="slidenum">
              <a:rPr lang="en-GB" smtClean="0"/>
              <a:t>58</a:t>
            </a:fld>
            <a:endParaRPr lang="en-GB"/>
          </a:p>
        </p:txBody>
      </p:sp>
    </p:spTree>
    <p:extLst>
      <p:ext uri="{BB962C8B-B14F-4D97-AF65-F5344CB8AC3E}">
        <p14:creationId xmlns:p14="http://schemas.microsoft.com/office/powerpoint/2010/main" val="407666055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BCE33FA-C9DC-874A-B3C5-FC54E9EB200D}" type="slidenum">
              <a:rPr lang="en-GB" smtClean="0"/>
              <a:t>59</a:t>
            </a:fld>
            <a:endParaRPr lang="en-GB"/>
          </a:p>
        </p:txBody>
      </p:sp>
    </p:spTree>
    <p:extLst>
      <p:ext uri="{BB962C8B-B14F-4D97-AF65-F5344CB8AC3E}">
        <p14:creationId xmlns:p14="http://schemas.microsoft.com/office/powerpoint/2010/main" val="256717559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pPr marL="0" marR="0" lvl="0" indent="0" algn="l" defTabSz="914377" rtl="0" eaLnBrk="1" fontAlgn="auto" latinLnBrk="0" hangingPunct="1">
              <a:lnSpc>
                <a:spcPct val="110000"/>
              </a:lnSpc>
              <a:spcBef>
                <a:spcPts val="1200"/>
              </a:spcBef>
              <a:spcAft>
                <a:spcPts val="0"/>
              </a:spcAft>
              <a:buClrTx/>
              <a:buSzTx/>
              <a:buFontTx/>
              <a:buNone/>
              <a:tabLst/>
              <a:defRPr/>
            </a:pPr>
            <a:r>
              <a:rPr lang="en-GB" b="0" dirty="0">
                <a:latin typeface="Arial" panose="020B0604020202020204" pitchFamily="34" charset="0"/>
                <a:cs typeface="Arial" panose="020B0604020202020204" pitchFamily="34" charset="0"/>
              </a:rPr>
              <a:t>THANK YOU!</a:t>
            </a:r>
          </a:p>
        </p:txBody>
      </p:sp>
      <p:sp>
        <p:nvSpPr>
          <p:cNvPr id="4" name="Foliennummernplatzhalter 3"/>
          <p:cNvSpPr>
            <a:spLocks noGrp="1"/>
          </p:cNvSpPr>
          <p:nvPr>
            <p:ph type="sldNum" sz="quarter" idx="5"/>
          </p:nvPr>
        </p:nvSpPr>
        <p:spPr/>
        <p:txBody>
          <a:bodyPr/>
          <a:lstStyle/>
          <a:p>
            <a:fld id="{8FF9B0DE-3FEB-4AA0-B465-B80EF7C1333D}" type="slidenum">
              <a:rPr lang="de-DE" smtClean="0"/>
              <a:pPr/>
              <a:t>60</a:t>
            </a:fld>
            <a:endParaRPr lang="de-DE" dirty="0"/>
          </a:p>
        </p:txBody>
      </p:sp>
      <p:sp>
        <p:nvSpPr>
          <p:cNvPr id="5" name="Datumsplatzhalter 4">
            <a:extLst>
              <a:ext uri="{FF2B5EF4-FFF2-40B4-BE49-F238E27FC236}">
                <a16:creationId xmlns:a16="http://schemas.microsoft.com/office/drawing/2014/main" id="{4430773C-99B9-483B-A446-64AB77066743}"/>
              </a:ext>
            </a:extLst>
          </p:cNvPr>
          <p:cNvSpPr>
            <a:spLocks noGrp="1"/>
          </p:cNvSpPr>
          <p:nvPr>
            <p:ph type="dt" sz="half" idx="1"/>
          </p:nvPr>
        </p:nvSpPr>
        <p:spPr/>
        <p:txBody>
          <a:bodyPr/>
          <a:lstStyle/>
          <a:p>
            <a:fld id="{CD780315-22F5-47C8-9329-7C7F7913F588}" type="datetime1">
              <a:rPr lang="de-DE" smtClean="0"/>
              <a:t>08.03.22</a:t>
            </a:fld>
            <a:endParaRPr lang="de-DE" dirty="0"/>
          </a:p>
        </p:txBody>
      </p:sp>
      <p:sp>
        <p:nvSpPr>
          <p:cNvPr id="6" name="Fußzeilenplatzhalter 5">
            <a:extLst>
              <a:ext uri="{FF2B5EF4-FFF2-40B4-BE49-F238E27FC236}">
                <a16:creationId xmlns:a16="http://schemas.microsoft.com/office/drawing/2014/main" id="{EB4CD4DF-36AD-4BB5-AEC2-0D584744C421}"/>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17146008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First a small disclosure.</a:t>
            </a:r>
          </a:p>
          <a:p>
            <a:r>
              <a:rPr lang="en-GB" dirty="0"/>
              <a:t>I will be using the following presenting technique I learned from the Head First books and an ex-colleague of mine, to keep your brains focused.</a:t>
            </a:r>
          </a:p>
          <a:p>
            <a:r>
              <a:rPr lang="en-GB" dirty="0"/>
              <a:t>The presentation has more text than usual, but that’s intentional, as when I am a re-watching a presentation I like to pause and read the slides. It’s not a bug it’s a feature.</a:t>
            </a:r>
          </a:p>
          <a:p>
            <a:r>
              <a:rPr lang="en-GB" dirty="0"/>
              <a:t>I will randomly show you slides with wolf facts and photos throughout the presentation.</a:t>
            </a:r>
          </a:p>
          <a:p>
            <a:r>
              <a:rPr lang="en-GB" dirty="0"/>
              <a:t>This is a brain focus technique to give your brains a bit of a breather and then to bring your focus right back in.</a:t>
            </a:r>
          </a:p>
          <a:p>
            <a:r>
              <a:rPr lang="en-GB" dirty="0"/>
              <a:t>The wolf is a noble creature and is driven to extinction in many parts of the world.</a:t>
            </a:r>
          </a:p>
          <a:p>
            <a:r>
              <a:rPr lang="en-GB" dirty="0"/>
              <a:t>And I personally have done a donation to the </a:t>
            </a:r>
            <a:r>
              <a:rPr lang="en-GB" dirty="0" err="1"/>
              <a:t>Euronatur</a:t>
            </a:r>
            <a:r>
              <a:rPr lang="en-GB" dirty="0"/>
              <a:t> German charity as one of its doings is protecting wolves in Europe.</a:t>
            </a:r>
          </a:p>
          <a:p>
            <a:r>
              <a:rPr lang="en-GB" dirty="0"/>
              <a:t>When I donate to charities I tend not to stick to just any particular one, and since I am using wolves in this presentation I chose this one.</a:t>
            </a:r>
          </a:p>
          <a:p>
            <a:r>
              <a:rPr lang="en-GB" dirty="0"/>
              <a:t>Let’s get started.</a:t>
            </a:r>
          </a:p>
          <a:p>
            <a:endParaRPr lang="en-GB" dirty="0"/>
          </a:p>
        </p:txBody>
      </p:sp>
      <p:sp>
        <p:nvSpPr>
          <p:cNvPr id="4" name="Slide Number Placeholder 3"/>
          <p:cNvSpPr>
            <a:spLocks noGrp="1"/>
          </p:cNvSpPr>
          <p:nvPr>
            <p:ph type="sldNum" sz="quarter" idx="5"/>
          </p:nvPr>
        </p:nvSpPr>
        <p:spPr/>
        <p:txBody>
          <a:bodyPr/>
          <a:lstStyle/>
          <a:p>
            <a:fld id="{7BCE33FA-C9DC-874A-B3C5-FC54E9EB200D}" type="slidenum">
              <a:rPr lang="en-GB" smtClean="0"/>
              <a:t>6</a:t>
            </a:fld>
            <a:endParaRPr lang="en-GB"/>
          </a:p>
        </p:txBody>
      </p:sp>
    </p:spTree>
    <p:extLst>
      <p:ext uri="{BB962C8B-B14F-4D97-AF65-F5344CB8AC3E}">
        <p14:creationId xmlns:p14="http://schemas.microsoft.com/office/powerpoint/2010/main" val="2919164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First of all what is an API?</a:t>
            </a:r>
          </a:p>
          <a:p>
            <a:r>
              <a:rPr lang="en-GB" dirty="0"/>
              <a:t>API stands for Application Programming Interface and is a connection between computers or between computer programs. </a:t>
            </a:r>
          </a:p>
          <a:p>
            <a:r>
              <a:rPr lang="en-GB" dirty="0"/>
              <a:t>A document or standard that describes how to build such a connection is called an API specification. </a:t>
            </a:r>
          </a:p>
          <a:p>
            <a:r>
              <a:rPr lang="en-GB" dirty="0"/>
              <a:t>And a computer system that meets this standard is said to implement or expose an API.</a:t>
            </a:r>
          </a:p>
          <a:p>
            <a:r>
              <a:rPr lang="en-GB" dirty="0"/>
              <a:t>Each time you use an app like Facebook, or check the weather on your phone, you’re using an API.</a:t>
            </a:r>
          </a:p>
          <a:p>
            <a:endParaRPr lang="en-GB" dirty="0"/>
          </a:p>
          <a:p>
            <a:endParaRPr lang="en-GB" dirty="0"/>
          </a:p>
          <a:p>
            <a:endParaRPr lang="en-GB" dirty="0"/>
          </a:p>
          <a:p>
            <a:endParaRPr lang="en-GB" dirty="0"/>
          </a:p>
          <a:p>
            <a:endParaRPr lang="en-GB" dirty="0"/>
          </a:p>
        </p:txBody>
      </p:sp>
      <p:sp>
        <p:nvSpPr>
          <p:cNvPr id="4" name="Slide Number Placeholder 3"/>
          <p:cNvSpPr>
            <a:spLocks noGrp="1"/>
          </p:cNvSpPr>
          <p:nvPr>
            <p:ph type="sldNum" sz="quarter" idx="5"/>
          </p:nvPr>
        </p:nvSpPr>
        <p:spPr/>
        <p:txBody>
          <a:bodyPr/>
          <a:lstStyle/>
          <a:p>
            <a:fld id="{7BCE33FA-C9DC-874A-B3C5-FC54E9EB200D}" type="slidenum">
              <a:rPr lang="en-GB" smtClean="0"/>
              <a:t>7</a:t>
            </a:fld>
            <a:endParaRPr lang="en-GB"/>
          </a:p>
        </p:txBody>
      </p:sp>
    </p:spTree>
    <p:extLst>
      <p:ext uri="{BB962C8B-B14F-4D97-AF65-F5344CB8AC3E}">
        <p14:creationId xmlns:p14="http://schemas.microsoft.com/office/powerpoint/2010/main" val="14600562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To explain this better let’s think of a familiar restaurant example.</a:t>
            </a:r>
          </a:p>
          <a:p>
            <a:endParaRPr lang="en-GB" dirty="0"/>
          </a:p>
          <a:p>
            <a:r>
              <a:rPr lang="en-GB" dirty="0"/>
              <a:t>The waiters are the messengers or APIs which take your request or order and tell the kitchen or the server what to do. </a:t>
            </a:r>
          </a:p>
          <a:p>
            <a:r>
              <a:rPr lang="en-GB" dirty="0"/>
              <a:t>Then the waiters deliver the response back to you; in this case, it is the food.</a:t>
            </a:r>
          </a:p>
          <a:p>
            <a:endParaRPr lang="en-GB" dirty="0"/>
          </a:p>
        </p:txBody>
      </p:sp>
      <p:sp>
        <p:nvSpPr>
          <p:cNvPr id="4" name="Slide Number Placeholder 3"/>
          <p:cNvSpPr>
            <a:spLocks noGrp="1"/>
          </p:cNvSpPr>
          <p:nvPr>
            <p:ph type="sldNum" sz="quarter" idx="5"/>
          </p:nvPr>
        </p:nvSpPr>
        <p:spPr/>
        <p:txBody>
          <a:bodyPr/>
          <a:lstStyle/>
          <a:p>
            <a:fld id="{7BCE33FA-C9DC-874A-B3C5-FC54E9EB200D}" type="slidenum">
              <a:rPr lang="en-GB" smtClean="0"/>
              <a:t>8</a:t>
            </a:fld>
            <a:endParaRPr lang="en-GB"/>
          </a:p>
        </p:txBody>
      </p:sp>
    </p:spTree>
    <p:extLst>
      <p:ext uri="{BB962C8B-B14F-4D97-AF65-F5344CB8AC3E}">
        <p14:creationId xmlns:p14="http://schemas.microsoft.com/office/powerpoint/2010/main" val="28563252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Now imagine you are in a team that’s building Twitter.</a:t>
            </a:r>
          </a:p>
          <a:p>
            <a:r>
              <a:rPr lang="en-GB" dirty="0"/>
              <a:t>You have a frontend and a backend and they need to talk to each other, so that the frontend can display the tweets stored in the database in the backend.</a:t>
            </a:r>
          </a:p>
          <a:p>
            <a:r>
              <a:rPr lang="en-GB" dirty="0"/>
              <a:t>Now you need to build the fronted and backend in parallel, not wait for one or the other to be built first.</a:t>
            </a:r>
          </a:p>
          <a:p>
            <a:r>
              <a:rPr lang="en-GB" dirty="0"/>
              <a:t>This connection between them happens over APIs.</a:t>
            </a:r>
          </a:p>
          <a:p>
            <a:r>
              <a:rPr lang="en-GB" dirty="0"/>
              <a:t>In the previous slide we mentioned that a document which describes how to build such a connection is called an API specification.</a:t>
            </a:r>
          </a:p>
          <a:p>
            <a:r>
              <a:rPr lang="en-GB" dirty="0"/>
              <a:t>You are given such a document and the teams set off to build the backend and fronted.</a:t>
            </a:r>
          </a:p>
          <a:p>
            <a:r>
              <a:rPr lang="en-GB" dirty="0"/>
              <a:t>If they don’t adhere to the document, intentionally or by mistake, when they go live some parts of the APIs might be able to talk to each other and others might not.</a:t>
            </a:r>
          </a:p>
          <a:p>
            <a:r>
              <a:rPr lang="en-GB" dirty="0"/>
              <a:t>This is where </a:t>
            </a:r>
            <a:r>
              <a:rPr lang="en-GB" dirty="0" err="1"/>
              <a:t>OpenAPI</a:t>
            </a:r>
            <a:r>
              <a:rPr lang="en-GB" dirty="0"/>
              <a:t> and Contract validation comes in – a way to enforce API Specifications.</a:t>
            </a:r>
          </a:p>
          <a:p>
            <a:endParaRPr lang="en-GB" dirty="0"/>
          </a:p>
          <a:p>
            <a:endParaRPr lang="en-GB" dirty="0"/>
          </a:p>
        </p:txBody>
      </p:sp>
      <p:sp>
        <p:nvSpPr>
          <p:cNvPr id="4" name="Slide Number Placeholder 3"/>
          <p:cNvSpPr>
            <a:spLocks noGrp="1"/>
          </p:cNvSpPr>
          <p:nvPr>
            <p:ph type="sldNum" sz="quarter" idx="5"/>
          </p:nvPr>
        </p:nvSpPr>
        <p:spPr/>
        <p:txBody>
          <a:bodyPr/>
          <a:lstStyle/>
          <a:p>
            <a:fld id="{7BCE33FA-C9DC-874A-B3C5-FC54E9EB200D}" type="slidenum">
              <a:rPr lang="en-GB" smtClean="0"/>
              <a:t>9</a:t>
            </a:fld>
            <a:endParaRPr lang="en-GB"/>
          </a:p>
        </p:txBody>
      </p:sp>
    </p:spTree>
    <p:extLst>
      <p:ext uri="{BB962C8B-B14F-4D97-AF65-F5344CB8AC3E}">
        <p14:creationId xmlns:p14="http://schemas.microsoft.com/office/powerpoint/2010/main" val="233892406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80B3B8-7219-401F-B738-27A2813864B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DC94454-B91F-41E2-ACD3-7BDA9064643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14986961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6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80B3B8-7219-401F-B738-27A2813864B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Tree>
    <p:extLst>
      <p:ext uri="{BB962C8B-B14F-4D97-AF65-F5344CB8AC3E}">
        <p14:creationId xmlns:p14="http://schemas.microsoft.com/office/powerpoint/2010/main" val="11490324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8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80B3B8-7219-401F-B738-27A2813864B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Tree>
    <p:extLst>
      <p:ext uri="{BB962C8B-B14F-4D97-AF65-F5344CB8AC3E}">
        <p14:creationId xmlns:p14="http://schemas.microsoft.com/office/powerpoint/2010/main" val="8380957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7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80B3B8-7219-401F-B738-27A2813864B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Tree>
    <p:extLst>
      <p:ext uri="{BB962C8B-B14F-4D97-AF65-F5344CB8AC3E}">
        <p14:creationId xmlns:p14="http://schemas.microsoft.com/office/powerpoint/2010/main" val="395740775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069868-A743-41A8-8611-5DDF3D66967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799E50C-A782-48DA-A567-BC1769DA57B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2504E60-7EB4-4ED0-BC5E-5CFBD05A4E1C}"/>
              </a:ext>
            </a:extLst>
          </p:cNvPr>
          <p:cNvSpPr>
            <a:spLocks noGrp="1"/>
          </p:cNvSpPr>
          <p:nvPr>
            <p:ph type="dt" sz="half" idx="10"/>
          </p:nvPr>
        </p:nvSpPr>
        <p:spPr/>
        <p:txBody>
          <a:bodyPr/>
          <a:lstStyle/>
          <a:p>
            <a:fld id="{A9B51019-D1B0-4753-A029-A207C9561975}" type="datetimeFigureOut">
              <a:rPr lang="en-US" smtClean="0"/>
              <a:t>3/8/22</a:t>
            </a:fld>
            <a:endParaRPr lang="en-US"/>
          </a:p>
        </p:txBody>
      </p:sp>
      <p:sp>
        <p:nvSpPr>
          <p:cNvPr id="5" name="Footer Placeholder 4">
            <a:extLst>
              <a:ext uri="{FF2B5EF4-FFF2-40B4-BE49-F238E27FC236}">
                <a16:creationId xmlns:a16="http://schemas.microsoft.com/office/drawing/2014/main" id="{80CB5238-7C48-4155-A2FA-DCF0D9D39AA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148FDA-3D7B-442D-933D-8EAAAD1ABE0B}"/>
              </a:ext>
            </a:extLst>
          </p:cNvPr>
          <p:cNvSpPr>
            <a:spLocks noGrp="1"/>
          </p:cNvSpPr>
          <p:nvPr>
            <p:ph type="sldNum" sz="quarter" idx="12"/>
          </p:nvPr>
        </p:nvSpPr>
        <p:spPr/>
        <p:txBody>
          <a:bodyPr/>
          <a:lstStyle/>
          <a:p>
            <a:fld id="{9A53159E-7E0E-4D3B-A6A5-7A7D77C3EFA5}" type="slidenum">
              <a:rPr lang="en-US" smtClean="0"/>
              <a:t>‹#›</a:t>
            </a:fld>
            <a:endParaRPr lang="en-US"/>
          </a:p>
        </p:txBody>
      </p:sp>
    </p:spTree>
    <p:extLst>
      <p:ext uri="{BB962C8B-B14F-4D97-AF65-F5344CB8AC3E}">
        <p14:creationId xmlns:p14="http://schemas.microsoft.com/office/powerpoint/2010/main" val="335829914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EF2D6-8127-43D3-822D-6822DD5B242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B1F749A-F4DB-4634-98A4-5F87B7F37D2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6359FD1-9A3E-457B-9756-D6F2C41454F3}"/>
              </a:ext>
            </a:extLst>
          </p:cNvPr>
          <p:cNvSpPr>
            <a:spLocks noGrp="1"/>
          </p:cNvSpPr>
          <p:nvPr>
            <p:ph type="dt" sz="half" idx="10"/>
          </p:nvPr>
        </p:nvSpPr>
        <p:spPr/>
        <p:txBody>
          <a:bodyPr/>
          <a:lstStyle/>
          <a:p>
            <a:fld id="{A9B51019-D1B0-4753-A029-A207C9561975}" type="datetimeFigureOut">
              <a:rPr lang="en-US" smtClean="0"/>
              <a:t>3/8/22</a:t>
            </a:fld>
            <a:endParaRPr lang="en-US"/>
          </a:p>
        </p:txBody>
      </p:sp>
      <p:sp>
        <p:nvSpPr>
          <p:cNvPr id="5" name="Footer Placeholder 4">
            <a:extLst>
              <a:ext uri="{FF2B5EF4-FFF2-40B4-BE49-F238E27FC236}">
                <a16:creationId xmlns:a16="http://schemas.microsoft.com/office/drawing/2014/main" id="{63BC2211-3F1A-4B19-AECC-4B75AA154E3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2D69E38-610A-43D1-8BCF-650C099FA272}"/>
              </a:ext>
            </a:extLst>
          </p:cNvPr>
          <p:cNvSpPr>
            <a:spLocks noGrp="1"/>
          </p:cNvSpPr>
          <p:nvPr>
            <p:ph type="sldNum" sz="quarter" idx="12"/>
          </p:nvPr>
        </p:nvSpPr>
        <p:spPr/>
        <p:txBody>
          <a:bodyPr/>
          <a:lstStyle/>
          <a:p>
            <a:fld id="{9A53159E-7E0E-4D3B-A6A5-7A7D77C3EFA5}" type="slidenum">
              <a:rPr lang="en-US" smtClean="0"/>
              <a:t>‹#›</a:t>
            </a:fld>
            <a:endParaRPr lang="en-US"/>
          </a:p>
        </p:txBody>
      </p:sp>
    </p:spTree>
    <p:extLst>
      <p:ext uri="{BB962C8B-B14F-4D97-AF65-F5344CB8AC3E}">
        <p14:creationId xmlns:p14="http://schemas.microsoft.com/office/powerpoint/2010/main" val="336361103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8C53E8-CA73-4279-B978-147378A7D14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868BA4C-B4F6-4773-AA94-D3447850FE7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38198EC-615A-4968-9861-43EC23AE5D6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31FDEC1-5159-46EF-A055-CEBAEC2BBD89}"/>
              </a:ext>
            </a:extLst>
          </p:cNvPr>
          <p:cNvSpPr>
            <a:spLocks noGrp="1"/>
          </p:cNvSpPr>
          <p:nvPr>
            <p:ph type="dt" sz="half" idx="10"/>
          </p:nvPr>
        </p:nvSpPr>
        <p:spPr/>
        <p:txBody>
          <a:bodyPr/>
          <a:lstStyle/>
          <a:p>
            <a:fld id="{A9B51019-D1B0-4753-A029-A207C9561975}" type="datetimeFigureOut">
              <a:rPr lang="en-US" smtClean="0"/>
              <a:t>3/8/22</a:t>
            </a:fld>
            <a:endParaRPr lang="en-US"/>
          </a:p>
        </p:txBody>
      </p:sp>
      <p:sp>
        <p:nvSpPr>
          <p:cNvPr id="6" name="Footer Placeholder 5">
            <a:extLst>
              <a:ext uri="{FF2B5EF4-FFF2-40B4-BE49-F238E27FC236}">
                <a16:creationId xmlns:a16="http://schemas.microsoft.com/office/drawing/2014/main" id="{826CD317-E9CE-4AEF-A046-7C657CC9B73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C5D2343-4081-4053-BEE1-07BEAF372A17}"/>
              </a:ext>
            </a:extLst>
          </p:cNvPr>
          <p:cNvSpPr>
            <a:spLocks noGrp="1"/>
          </p:cNvSpPr>
          <p:nvPr>
            <p:ph type="sldNum" sz="quarter" idx="12"/>
          </p:nvPr>
        </p:nvSpPr>
        <p:spPr/>
        <p:txBody>
          <a:bodyPr/>
          <a:lstStyle/>
          <a:p>
            <a:fld id="{9A53159E-7E0E-4D3B-A6A5-7A7D77C3EFA5}" type="slidenum">
              <a:rPr lang="en-US" smtClean="0"/>
              <a:t>‹#›</a:t>
            </a:fld>
            <a:endParaRPr lang="en-US"/>
          </a:p>
        </p:txBody>
      </p:sp>
    </p:spTree>
    <p:extLst>
      <p:ext uri="{BB962C8B-B14F-4D97-AF65-F5344CB8AC3E}">
        <p14:creationId xmlns:p14="http://schemas.microsoft.com/office/powerpoint/2010/main" val="38278575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170B5-166A-49D0-9C00-045B4B259EE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2C76814-EC2B-4F6C-BA6E-2B2FA3BD741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5D8D5D4-5B36-4C5D-97B8-B13640E6AF1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EAD1549-1BAE-4BAE-A4D9-34A70274110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577F50A-D4F9-4AF7-AF5C-F6482367A27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17BEED4-1B8B-4045-9564-636FEFF5E1EA}"/>
              </a:ext>
            </a:extLst>
          </p:cNvPr>
          <p:cNvSpPr>
            <a:spLocks noGrp="1"/>
          </p:cNvSpPr>
          <p:nvPr>
            <p:ph type="dt" sz="half" idx="10"/>
          </p:nvPr>
        </p:nvSpPr>
        <p:spPr/>
        <p:txBody>
          <a:bodyPr/>
          <a:lstStyle/>
          <a:p>
            <a:fld id="{A9B51019-D1B0-4753-A029-A207C9561975}" type="datetimeFigureOut">
              <a:rPr lang="en-US" smtClean="0"/>
              <a:t>3/8/22</a:t>
            </a:fld>
            <a:endParaRPr lang="en-US"/>
          </a:p>
        </p:txBody>
      </p:sp>
      <p:sp>
        <p:nvSpPr>
          <p:cNvPr id="8" name="Footer Placeholder 7">
            <a:extLst>
              <a:ext uri="{FF2B5EF4-FFF2-40B4-BE49-F238E27FC236}">
                <a16:creationId xmlns:a16="http://schemas.microsoft.com/office/drawing/2014/main" id="{D5C7CB09-1919-4EF4-B9A7-860AB7DD988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73F1B47-2849-4EC2-A476-3C9E2A5AD0E1}"/>
              </a:ext>
            </a:extLst>
          </p:cNvPr>
          <p:cNvSpPr>
            <a:spLocks noGrp="1"/>
          </p:cNvSpPr>
          <p:nvPr>
            <p:ph type="sldNum" sz="quarter" idx="12"/>
          </p:nvPr>
        </p:nvSpPr>
        <p:spPr/>
        <p:txBody>
          <a:bodyPr/>
          <a:lstStyle/>
          <a:p>
            <a:fld id="{9A53159E-7E0E-4D3B-A6A5-7A7D77C3EFA5}" type="slidenum">
              <a:rPr lang="en-US" smtClean="0"/>
              <a:t>‹#›</a:t>
            </a:fld>
            <a:endParaRPr lang="en-US"/>
          </a:p>
        </p:txBody>
      </p:sp>
    </p:spTree>
    <p:extLst>
      <p:ext uri="{BB962C8B-B14F-4D97-AF65-F5344CB8AC3E}">
        <p14:creationId xmlns:p14="http://schemas.microsoft.com/office/powerpoint/2010/main" val="336334591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DC1143-17E6-483F-9C42-EBBD41FD2EA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4CC57F1-16BD-4E63-BA0A-810E0B1B383D}"/>
              </a:ext>
            </a:extLst>
          </p:cNvPr>
          <p:cNvSpPr>
            <a:spLocks noGrp="1"/>
          </p:cNvSpPr>
          <p:nvPr>
            <p:ph type="dt" sz="half" idx="10"/>
          </p:nvPr>
        </p:nvSpPr>
        <p:spPr/>
        <p:txBody>
          <a:bodyPr/>
          <a:lstStyle/>
          <a:p>
            <a:fld id="{A9B51019-D1B0-4753-A029-A207C9561975}" type="datetimeFigureOut">
              <a:rPr lang="en-US" smtClean="0"/>
              <a:t>3/8/22</a:t>
            </a:fld>
            <a:endParaRPr lang="en-US"/>
          </a:p>
        </p:txBody>
      </p:sp>
      <p:sp>
        <p:nvSpPr>
          <p:cNvPr id="4" name="Footer Placeholder 3">
            <a:extLst>
              <a:ext uri="{FF2B5EF4-FFF2-40B4-BE49-F238E27FC236}">
                <a16:creationId xmlns:a16="http://schemas.microsoft.com/office/drawing/2014/main" id="{A2CC164A-3426-46D6-9806-8813454F6E8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7B9D00C-5B79-4E08-B539-633DD31F3BC3}"/>
              </a:ext>
            </a:extLst>
          </p:cNvPr>
          <p:cNvSpPr>
            <a:spLocks noGrp="1"/>
          </p:cNvSpPr>
          <p:nvPr>
            <p:ph type="sldNum" sz="quarter" idx="12"/>
          </p:nvPr>
        </p:nvSpPr>
        <p:spPr/>
        <p:txBody>
          <a:bodyPr/>
          <a:lstStyle/>
          <a:p>
            <a:fld id="{9A53159E-7E0E-4D3B-A6A5-7A7D77C3EFA5}" type="slidenum">
              <a:rPr lang="en-US" smtClean="0"/>
              <a:t>‹#›</a:t>
            </a:fld>
            <a:endParaRPr lang="en-US"/>
          </a:p>
        </p:txBody>
      </p:sp>
    </p:spTree>
    <p:extLst>
      <p:ext uri="{BB962C8B-B14F-4D97-AF65-F5344CB8AC3E}">
        <p14:creationId xmlns:p14="http://schemas.microsoft.com/office/powerpoint/2010/main" val="214441928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D7BF1F1-95B3-45B1-9C27-2327F5C74EE6}"/>
              </a:ext>
            </a:extLst>
          </p:cNvPr>
          <p:cNvSpPr>
            <a:spLocks noGrp="1"/>
          </p:cNvSpPr>
          <p:nvPr>
            <p:ph type="dt" sz="half" idx="10"/>
          </p:nvPr>
        </p:nvSpPr>
        <p:spPr/>
        <p:txBody>
          <a:bodyPr/>
          <a:lstStyle/>
          <a:p>
            <a:fld id="{A9B51019-D1B0-4753-A029-A207C9561975}" type="datetimeFigureOut">
              <a:rPr lang="en-US" smtClean="0"/>
              <a:t>3/8/22</a:t>
            </a:fld>
            <a:endParaRPr lang="en-US"/>
          </a:p>
        </p:txBody>
      </p:sp>
      <p:sp>
        <p:nvSpPr>
          <p:cNvPr id="3" name="Footer Placeholder 2">
            <a:extLst>
              <a:ext uri="{FF2B5EF4-FFF2-40B4-BE49-F238E27FC236}">
                <a16:creationId xmlns:a16="http://schemas.microsoft.com/office/drawing/2014/main" id="{F68B8CDE-A6BF-45D3-A167-6F54A9F943F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81C1659-76EF-48F8-A8CC-6DDF88867BB5}"/>
              </a:ext>
            </a:extLst>
          </p:cNvPr>
          <p:cNvSpPr>
            <a:spLocks noGrp="1"/>
          </p:cNvSpPr>
          <p:nvPr>
            <p:ph type="sldNum" sz="quarter" idx="12"/>
          </p:nvPr>
        </p:nvSpPr>
        <p:spPr/>
        <p:txBody>
          <a:bodyPr/>
          <a:lstStyle/>
          <a:p>
            <a:fld id="{9A53159E-7E0E-4D3B-A6A5-7A7D77C3EFA5}" type="slidenum">
              <a:rPr lang="en-US" smtClean="0"/>
              <a:t>‹#›</a:t>
            </a:fld>
            <a:endParaRPr lang="en-US"/>
          </a:p>
        </p:txBody>
      </p:sp>
    </p:spTree>
    <p:extLst>
      <p:ext uri="{BB962C8B-B14F-4D97-AF65-F5344CB8AC3E}">
        <p14:creationId xmlns:p14="http://schemas.microsoft.com/office/powerpoint/2010/main" val="39928250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8F3F45-2736-4CC9-9C9C-B08113782CE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7FDABDA-3D20-4536-AD5B-3AF6D480015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3488299-83B0-4C26-B96C-526509890C5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3904B39-F9BE-42F1-A17F-87DB9744EB5C}"/>
              </a:ext>
            </a:extLst>
          </p:cNvPr>
          <p:cNvSpPr>
            <a:spLocks noGrp="1"/>
          </p:cNvSpPr>
          <p:nvPr>
            <p:ph type="dt" sz="half" idx="10"/>
          </p:nvPr>
        </p:nvSpPr>
        <p:spPr/>
        <p:txBody>
          <a:bodyPr/>
          <a:lstStyle/>
          <a:p>
            <a:fld id="{A9B51019-D1B0-4753-A029-A207C9561975}" type="datetimeFigureOut">
              <a:rPr lang="en-US" smtClean="0"/>
              <a:t>3/8/22</a:t>
            </a:fld>
            <a:endParaRPr lang="en-US"/>
          </a:p>
        </p:txBody>
      </p:sp>
      <p:sp>
        <p:nvSpPr>
          <p:cNvPr id="6" name="Footer Placeholder 5">
            <a:extLst>
              <a:ext uri="{FF2B5EF4-FFF2-40B4-BE49-F238E27FC236}">
                <a16:creationId xmlns:a16="http://schemas.microsoft.com/office/drawing/2014/main" id="{E11438DC-56FA-46CF-BAF6-334D6F05256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09F574F-0758-4053-BD75-A5971D3B48AD}"/>
              </a:ext>
            </a:extLst>
          </p:cNvPr>
          <p:cNvSpPr>
            <a:spLocks noGrp="1"/>
          </p:cNvSpPr>
          <p:nvPr>
            <p:ph type="sldNum" sz="quarter" idx="12"/>
          </p:nvPr>
        </p:nvSpPr>
        <p:spPr/>
        <p:txBody>
          <a:bodyPr/>
          <a:lstStyle/>
          <a:p>
            <a:fld id="{9A53159E-7E0E-4D3B-A6A5-7A7D77C3EFA5}" type="slidenum">
              <a:rPr lang="en-US" smtClean="0"/>
              <a:t>‹#›</a:t>
            </a:fld>
            <a:endParaRPr lang="en-US"/>
          </a:p>
        </p:txBody>
      </p:sp>
    </p:spTree>
    <p:extLst>
      <p:ext uri="{BB962C8B-B14F-4D97-AF65-F5344CB8AC3E}">
        <p14:creationId xmlns:p14="http://schemas.microsoft.com/office/powerpoint/2010/main" val="33785525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2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80B3B8-7219-401F-B738-27A2813864B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DC94454-B91F-41E2-ACD3-7BDA9064643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54314705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445A6B-C52F-4248-BD74-64156D28D5F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5D35785-3B8F-457D-8F45-F20DCEAB7ED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F8FF7A1-B4C8-4061-82B5-51CFCA50DA8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8849126-4F7E-4C0D-9ED6-8DED53C2FC98}"/>
              </a:ext>
            </a:extLst>
          </p:cNvPr>
          <p:cNvSpPr>
            <a:spLocks noGrp="1"/>
          </p:cNvSpPr>
          <p:nvPr>
            <p:ph type="dt" sz="half" idx="10"/>
          </p:nvPr>
        </p:nvSpPr>
        <p:spPr/>
        <p:txBody>
          <a:bodyPr/>
          <a:lstStyle/>
          <a:p>
            <a:fld id="{A9B51019-D1B0-4753-A029-A207C9561975}" type="datetimeFigureOut">
              <a:rPr lang="en-US" smtClean="0"/>
              <a:t>3/8/22</a:t>
            </a:fld>
            <a:endParaRPr lang="en-US"/>
          </a:p>
        </p:txBody>
      </p:sp>
      <p:sp>
        <p:nvSpPr>
          <p:cNvPr id="6" name="Footer Placeholder 5">
            <a:extLst>
              <a:ext uri="{FF2B5EF4-FFF2-40B4-BE49-F238E27FC236}">
                <a16:creationId xmlns:a16="http://schemas.microsoft.com/office/drawing/2014/main" id="{CFCC2341-3EC8-4A64-BE24-E4E2E007412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DEA5EC0-F9CE-4C01-A454-840182862C35}"/>
              </a:ext>
            </a:extLst>
          </p:cNvPr>
          <p:cNvSpPr>
            <a:spLocks noGrp="1"/>
          </p:cNvSpPr>
          <p:nvPr>
            <p:ph type="sldNum" sz="quarter" idx="12"/>
          </p:nvPr>
        </p:nvSpPr>
        <p:spPr/>
        <p:txBody>
          <a:bodyPr/>
          <a:lstStyle/>
          <a:p>
            <a:fld id="{9A53159E-7E0E-4D3B-A6A5-7A7D77C3EFA5}" type="slidenum">
              <a:rPr lang="en-US" smtClean="0"/>
              <a:t>‹#›</a:t>
            </a:fld>
            <a:endParaRPr lang="en-US"/>
          </a:p>
        </p:txBody>
      </p:sp>
    </p:spTree>
    <p:extLst>
      <p:ext uri="{BB962C8B-B14F-4D97-AF65-F5344CB8AC3E}">
        <p14:creationId xmlns:p14="http://schemas.microsoft.com/office/powerpoint/2010/main" val="232681997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6DD262-33C6-4D2C-91D5-94C74447BB4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CECA085-29AC-4DF8-8183-D86A8654D4E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82A23D3-7249-4A38-9C0C-E1DDD312D950}"/>
              </a:ext>
            </a:extLst>
          </p:cNvPr>
          <p:cNvSpPr>
            <a:spLocks noGrp="1"/>
          </p:cNvSpPr>
          <p:nvPr>
            <p:ph type="dt" sz="half" idx="10"/>
          </p:nvPr>
        </p:nvSpPr>
        <p:spPr/>
        <p:txBody>
          <a:bodyPr/>
          <a:lstStyle/>
          <a:p>
            <a:fld id="{A9B51019-D1B0-4753-A029-A207C9561975}" type="datetimeFigureOut">
              <a:rPr lang="en-US" smtClean="0"/>
              <a:t>3/8/22</a:t>
            </a:fld>
            <a:endParaRPr lang="en-US"/>
          </a:p>
        </p:txBody>
      </p:sp>
      <p:sp>
        <p:nvSpPr>
          <p:cNvPr id="5" name="Footer Placeholder 4">
            <a:extLst>
              <a:ext uri="{FF2B5EF4-FFF2-40B4-BE49-F238E27FC236}">
                <a16:creationId xmlns:a16="http://schemas.microsoft.com/office/drawing/2014/main" id="{8EEAF911-7937-42E2-A2F7-BE851B7723B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337FBB4-1172-4674-A7BC-07D8D70F2BFC}"/>
              </a:ext>
            </a:extLst>
          </p:cNvPr>
          <p:cNvSpPr>
            <a:spLocks noGrp="1"/>
          </p:cNvSpPr>
          <p:nvPr>
            <p:ph type="sldNum" sz="quarter" idx="12"/>
          </p:nvPr>
        </p:nvSpPr>
        <p:spPr/>
        <p:txBody>
          <a:bodyPr/>
          <a:lstStyle/>
          <a:p>
            <a:fld id="{9A53159E-7E0E-4D3B-A6A5-7A7D77C3EFA5}" type="slidenum">
              <a:rPr lang="en-US" smtClean="0"/>
              <a:t>‹#›</a:t>
            </a:fld>
            <a:endParaRPr lang="en-US"/>
          </a:p>
        </p:txBody>
      </p:sp>
    </p:spTree>
    <p:extLst>
      <p:ext uri="{BB962C8B-B14F-4D97-AF65-F5344CB8AC3E}">
        <p14:creationId xmlns:p14="http://schemas.microsoft.com/office/powerpoint/2010/main" val="209151671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567D94D-4191-4AD1-9063-A6597182BA9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4E222F8-A91C-40DC-A356-85268BA70A6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742C1F2-0DBA-48C0-A5ED-4ACBA30E7C9B}"/>
              </a:ext>
            </a:extLst>
          </p:cNvPr>
          <p:cNvSpPr>
            <a:spLocks noGrp="1"/>
          </p:cNvSpPr>
          <p:nvPr>
            <p:ph type="dt" sz="half" idx="10"/>
          </p:nvPr>
        </p:nvSpPr>
        <p:spPr/>
        <p:txBody>
          <a:bodyPr/>
          <a:lstStyle/>
          <a:p>
            <a:fld id="{A9B51019-D1B0-4753-A029-A207C9561975}" type="datetimeFigureOut">
              <a:rPr lang="en-US" smtClean="0"/>
              <a:t>3/8/22</a:t>
            </a:fld>
            <a:endParaRPr lang="en-US"/>
          </a:p>
        </p:txBody>
      </p:sp>
      <p:sp>
        <p:nvSpPr>
          <p:cNvPr id="5" name="Footer Placeholder 4">
            <a:extLst>
              <a:ext uri="{FF2B5EF4-FFF2-40B4-BE49-F238E27FC236}">
                <a16:creationId xmlns:a16="http://schemas.microsoft.com/office/drawing/2014/main" id="{2BE5823B-6C30-48BC-8A63-B5D9E3B2FB1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49AE495-F4EB-4939-A323-70DADB039D30}"/>
              </a:ext>
            </a:extLst>
          </p:cNvPr>
          <p:cNvSpPr>
            <a:spLocks noGrp="1"/>
          </p:cNvSpPr>
          <p:nvPr>
            <p:ph type="sldNum" sz="quarter" idx="12"/>
          </p:nvPr>
        </p:nvSpPr>
        <p:spPr/>
        <p:txBody>
          <a:bodyPr/>
          <a:lstStyle/>
          <a:p>
            <a:fld id="{9A53159E-7E0E-4D3B-A6A5-7A7D77C3EFA5}" type="slidenum">
              <a:rPr lang="en-US" smtClean="0"/>
              <a:t>‹#›</a:t>
            </a:fld>
            <a:endParaRPr lang="en-US"/>
          </a:p>
        </p:txBody>
      </p:sp>
    </p:spTree>
    <p:extLst>
      <p:ext uri="{BB962C8B-B14F-4D97-AF65-F5344CB8AC3E}">
        <p14:creationId xmlns:p14="http://schemas.microsoft.com/office/powerpoint/2010/main" val="378187254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Abschluss">
    <p:spTree>
      <p:nvGrpSpPr>
        <p:cNvPr id="1" name=""/>
        <p:cNvGrpSpPr/>
        <p:nvPr/>
      </p:nvGrpSpPr>
      <p:grpSpPr>
        <a:xfrm>
          <a:off x="0" y="0"/>
          <a:ext cx="0" cy="0"/>
          <a:chOff x="0" y="0"/>
          <a:chExt cx="0" cy="0"/>
        </a:xfrm>
      </p:grpSpPr>
    </p:spTree>
    <p:extLst>
      <p:ext uri="{BB962C8B-B14F-4D97-AF65-F5344CB8AC3E}">
        <p14:creationId xmlns:p14="http://schemas.microsoft.com/office/powerpoint/2010/main" val="1403728412"/>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80B3B8-7219-401F-B738-27A2813864B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DC94454-B91F-41E2-ACD3-7BDA9064643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16078070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9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80B3B8-7219-401F-B738-27A2813864B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Tree>
    <p:extLst>
      <p:ext uri="{BB962C8B-B14F-4D97-AF65-F5344CB8AC3E}">
        <p14:creationId xmlns:p14="http://schemas.microsoft.com/office/powerpoint/2010/main" val="2962394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80B3B8-7219-401F-B738-27A2813864B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Tree>
    <p:extLst>
      <p:ext uri="{BB962C8B-B14F-4D97-AF65-F5344CB8AC3E}">
        <p14:creationId xmlns:p14="http://schemas.microsoft.com/office/powerpoint/2010/main" val="30876598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0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80B3B8-7219-401F-B738-27A2813864B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Tree>
    <p:extLst>
      <p:ext uri="{BB962C8B-B14F-4D97-AF65-F5344CB8AC3E}">
        <p14:creationId xmlns:p14="http://schemas.microsoft.com/office/powerpoint/2010/main" val="6268150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80B3B8-7219-401F-B738-27A2813864B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Tree>
    <p:extLst>
      <p:ext uri="{BB962C8B-B14F-4D97-AF65-F5344CB8AC3E}">
        <p14:creationId xmlns:p14="http://schemas.microsoft.com/office/powerpoint/2010/main" val="38733698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80B3B8-7219-401F-B738-27A2813864B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Tree>
    <p:extLst>
      <p:ext uri="{BB962C8B-B14F-4D97-AF65-F5344CB8AC3E}">
        <p14:creationId xmlns:p14="http://schemas.microsoft.com/office/powerpoint/2010/main" val="22554674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5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80B3B8-7219-401F-B738-27A2813864BA}"/>
              </a:ext>
            </a:extLst>
          </p:cNvPr>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Tree>
    <p:extLst>
      <p:ext uri="{BB962C8B-B14F-4D97-AF65-F5344CB8AC3E}">
        <p14:creationId xmlns:p14="http://schemas.microsoft.com/office/powerpoint/2010/main" val="23320823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9FAF772-3A29-4494-9097-B51716E5909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3AD557B-28D5-4C7A-BB89-22200BD6FB8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5CD66D2-CD7D-459B-9E5A-8CA60EBDB07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9B51019-D1B0-4753-A029-A207C9561975}" type="datetimeFigureOut">
              <a:rPr lang="en-US" smtClean="0"/>
              <a:t>3/8/22</a:t>
            </a:fld>
            <a:endParaRPr lang="en-US"/>
          </a:p>
        </p:txBody>
      </p:sp>
      <p:sp>
        <p:nvSpPr>
          <p:cNvPr id="5" name="Footer Placeholder 4">
            <a:extLst>
              <a:ext uri="{FF2B5EF4-FFF2-40B4-BE49-F238E27FC236}">
                <a16:creationId xmlns:a16="http://schemas.microsoft.com/office/drawing/2014/main" id="{DA80487D-9304-4339-A2FF-D3748765E76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AB2949C-FAC9-49B2-B95B-AD8BFA2E08C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A53159E-7E0E-4D3B-A6A5-7A7D77C3EFA5}" type="slidenum">
              <a:rPr lang="en-US" smtClean="0"/>
              <a:t>‹#›</a:t>
            </a:fld>
            <a:endParaRPr lang="en-US"/>
          </a:p>
        </p:txBody>
      </p:sp>
    </p:spTree>
    <p:extLst>
      <p:ext uri="{BB962C8B-B14F-4D97-AF65-F5344CB8AC3E}">
        <p14:creationId xmlns:p14="http://schemas.microsoft.com/office/powerpoint/2010/main" val="923236718"/>
      </p:ext>
    </p:extLst>
  </p:cSld>
  <p:clrMap bg1="lt1" tx1="dk1" bg2="lt2" tx2="dk2" accent1="accent1" accent2="accent2" accent3="accent3" accent4="accent4" accent5="accent5" accent6="accent6" hlink="hlink" folHlink="folHlink"/>
  <p:sldLayoutIdLst>
    <p:sldLayoutId id="2147483649" r:id="rId1"/>
    <p:sldLayoutId id="2147483661" r:id="rId2"/>
    <p:sldLayoutId id="2147483660" r:id="rId3"/>
    <p:sldLayoutId id="2147483668" r:id="rId4"/>
    <p:sldLayoutId id="2147483662" r:id="rId5"/>
    <p:sldLayoutId id="2147483669" r:id="rId6"/>
    <p:sldLayoutId id="2147483670" r:id="rId7"/>
    <p:sldLayoutId id="2147483663" r:id="rId8"/>
    <p:sldLayoutId id="2147483664" r:id="rId9"/>
    <p:sldLayoutId id="2147483665" r:id="rId10"/>
    <p:sldLayoutId id="2147483667" r:id="rId11"/>
    <p:sldLayoutId id="2147483666" r:id="rId12"/>
    <p:sldLayoutId id="2147483650" r:id="rId13"/>
    <p:sldLayoutId id="2147483651" r:id="rId14"/>
    <p:sldLayoutId id="2147483652" r:id="rId15"/>
    <p:sldLayoutId id="2147483653" r:id="rId16"/>
    <p:sldLayoutId id="2147483654" r:id="rId17"/>
    <p:sldLayoutId id="2147483655" r:id="rId18"/>
    <p:sldLayoutId id="2147483656" r:id="rId19"/>
    <p:sldLayoutId id="2147483657" r:id="rId20"/>
    <p:sldLayoutId id="2147483658" r:id="rId21"/>
    <p:sldLayoutId id="2147483659" r:id="rId22"/>
    <p:sldLayoutId id="2147483671" r:id="rId2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xml"/><Relationship Id="rId1" Type="http://schemas.openxmlformats.org/officeDocument/2006/relationships/slideLayout" Target="../slideLayouts/slideLayout18.xml"/><Relationship Id="rId5" Type="http://schemas.openxmlformats.org/officeDocument/2006/relationships/image" Target="../media/image15.png"/><Relationship Id="rId4" Type="http://schemas.openxmlformats.org/officeDocument/2006/relationships/image" Target="../media/image14.png"/></Relationships>
</file>

<file path=ppt/slides/_rels/slide10.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32.svg"/></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2.xml"/><Relationship Id="rId1" Type="http://schemas.openxmlformats.org/officeDocument/2006/relationships/slideLayout" Target="../slideLayouts/slideLayout9.xml"/><Relationship Id="rId4" Type="http://schemas.openxmlformats.org/officeDocument/2006/relationships/image" Target="../media/image41.png"/></Relationships>
</file>

<file path=ppt/slides/_rels/slide1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3.xml"/><Relationship Id="rId1" Type="http://schemas.openxmlformats.org/officeDocument/2006/relationships/slideLayout" Target="../slideLayouts/slideLayout9.xml"/><Relationship Id="rId4" Type="http://schemas.openxmlformats.org/officeDocument/2006/relationships/image" Target="../media/image43.png"/></Relationships>
</file>

<file path=ppt/slides/_rels/slide1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15.xml"/><Relationship Id="rId1" Type="http://schemas.openxmlformats.org/officeDocument/2006/relationships/slideLayout" Target="../slideLayouts/slideLayout12.xml"/><Relationship Id="rId6" Type="http://schemas.openxmlformats.org/officeDocument/2006/relationships/image" Target="../media/image48.png"/><Relationship Id="rId5" Type="http://schemas.openxmlformats.org/officeDocument/2006/relationships/image" Target="../media/image47.jpg"/><Relationship Id="rId4" Type="http://schemas.openxmlformats.org/officeDocument/2006/relationships/image" Target="../media/image46.jpg"/></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image" Target="../media/image50.png"/><Relationship Id="rId4" Type="http://schemas.openxmlformats.org/officeDocument/2006/relationships/image" Target="../media/image49.png"/></Relationships>
</file>

<file path=ppt/slides/_rels/slide2.xml.rels><?xml version="1.0" encoding="UTF-8" standalone="yes"?>
<Relationships xmlns="http://schemas.openxmlformats.org/package/2006/relationships"><Relationship Id="rId8" Type="http://schemas.openxmlformats.org/officeDocument/2006/relationships/hyperlink" Target="https://www.linkedin.com/in/atkuzmanov/" TargetMode="External"/><Relationship Id="rId13" Type="http://schemas.openxmlformats.org/officeDocument/2006/relationships/image" Target="../media/image21.JPG"/><Relationship Id="rId3" Type="http://schemas.openxmlformats.org/officeDocument/2006/relationships/image" Target="../media/image16.jpg"/><Relationship Id="rId7" Type="http://schemas.openxmlformats.org/officeDocument/2006/relationships/hyperlink" Target="https://github.com/atkuzmanov" TargetMode="External"/><Relationship Id="rId12" Type="http://schemas.openxmlformats.org/officeDocument/2006/relationships/image" Target="../media/image20.png"/><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image" Target="../media/image19.png"/><Relationship Id="rId11" Type="http://schemas.openxmlformats.org/officeDocument/2006/relationships/hyperlink" Target="https://atkuzmanov.wordpress.com/" TargetMode="External"/><Relationship Id="rId5" Type="http://schemas.openxmlformats.org/officeDocument/2006/relationships/image" Target="../media/image18.png"/><Relationship Id="rId10" Type="http://schemas.openxmlformats.org/officeDocument/2006/relationships/hyperlink" Target="https://linktr.ee/atkuzmanov" TargetMode="External"/><Relationship Id="rId4" Type="http://schemas.openxmlformats.org/officeDocument/2006/relationships/image" Target="../media/image17.png"/><Relationship Id="rId9" Type="http://schemas.openxmlformats.org/officeDocument/2006/relationships/hyperlink" Target="https://twitter.com/atkuzmanov"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1.xml"/><Relationship Id="rId1" Type="http://schemas.openxmlformats.org/officeDocument/2006/relationships/slideLayout" Target="../slideLayouts/slideLayout12.xml"/><Relationship Id="rId4" Type="http://schemas.openxmlformats.org/officeDocument/2006/relationships/image" Target="../media/image52.jpg"/></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svg"/></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34.svg"/><Relationship Id="rId2" Type="http://schemas.openxmlformats.org/officeDocument/2006/relationships/notesSlide" Target="../notesSlides/notesSlide26.xml"/><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32.svg"/><Relationship Id="rId4" Type="http://schemas.openxmlformats.org/officeDocument/2006/relationships/image" Target="../media/image31.png"/></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34.svg"/><Relationship Id="rId2" Type="http://schemas.openxmlformats.org/officeDocument/2006/relationships/notesSlide" Target="../notesSlides/notesSlide27.xml"/><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32.svg"/><Relationship Id="rId4" Type="http://schemas.openxmlformats.org/officeDocument/2006/relationships/image" Target="../media/image31.png"/></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8" Type="http://schemas.openxmlformats.org/officeDocument/2006/relationships/image" Target="../media/image34.svg"/><Relationship Id="rId3" Type="http://schemas.openxmlformats.org/officeDocument/2006/relationships/image" Target="../media/image57.png"/><Relationship Id="rId7" Type="http://schemas.openxmlformats.org/officeDocument/2006/relationships/image" Target="../media/image33.png"/><Relationship Id="rId2" Type="http://schemas.openxmlformats.org/officeDocument/2006/relationships/notesSlide" Target="../notesSlides/notesSlide29.xml"/><Relationship Id="rId1" Type="http://schemas.openxmlformats.org/officeDocument/2006/relationships/slideLayout" Target="../slideLayouts/slideLayout8.xml"/><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35.png"/></Relationships>
</file>

<file path=ppt/slides/_rels/slide3.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3.xml"/><Relationship Id="rId1" Type="http://schemas.openxmlformats.org/officeDocument/2006/relationships/slideLayout" Target="../slideLayouts/slideLayout18.xml"/><Relationship Id="rId5" Type="http://schemas.openxmlformats.org/officeDocument/2006/relationships/image" Target="../media/image23.png"/><Relationship Id="rId4" Type="http://schemas.openxmlformats.org/officeDocument/2006/relationships/image" Target="../media/image22.png"/></Relationships>
</file>

<file path=ppt/slides/_rels/slide30.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58.png"/><Relationship Id="rId7" Type="http://schemas.openxmlformats.org/officeDocument/2006/relationships/image" Target="../media/image32.svg"/><Relationship Id="rId2" Type="http://schemas.openxmlformats.org/officeDocument/2006/relationships/notesSlide" Target="../notesSlides/notesSlide30.xml"/><Relationship Id="rId1" Type="http://schemas.openxmlformats.org/officeDocument/2006/relationships/slideLayout" Target="../slideLayouts/slideLayout8.xml"/><Relationship Id="rId6" Type="http://schemas.openxmlformats.org/officeDocument/2006/relationships/image" Target="../media/image31.png"/><Relationship Id="rId5" Type="http://schemas.openxmlformats.org/officeDocument/2006/relationships/image" Target="../media/image35.png"/><Relationship Id="rId4" Type="http://schemas.openxmlformats.org/officeDocument/2006/relationships/image" Target="../media/image59.svg"/><Relationship Id="rId9" Type="http://schemas.openxmlformats.org/officeDocument/2006/relationships/image" Target="../media/image34.svg"/></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34.svg"/><Relationship Id="rId2" Type="http://schemas.openxmlformats.org/officeDocument/2006/relationships/notesSlide" Target="../notesSlides/notesSlide31.xml"/><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32.svg"/><Relationship Id="rId4" Type="http://schemas.openxmlformats.org/officeDocument/2006/relationships/image" Target="../media/image31.png"/></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4.xm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5.xml"/><Relationship Id="rId1" Type="http://schemas.openxmlformats.org/officeDocument/2006/relationships/slideLayout" Target="../slideLayouts/slideLayout8.xml"/><Relationship Id="rId4" Type="http://schemas.openxmlformats.org/officeDocument/2006/relationships/image" Target="../media/image62.png"/></Relationships>
</file>

<file path=ppt/slides/_rels/slide3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6.xml"/><Relationship Id="rId1" Type="http://schemas.openxmlformats.org/officeDocument/2006/relationships/slideLayout" Target="../slideLayouts/slideLayout8.xml"/><Relationship Id="rId5" Type="http://schemas.openxmlformats.org/officeDocument/2006/relationships/image" Target="../media/image65.svg"/><Relationship Id="rId4" Type="http://schemas.openxmlformats.org/officeDocument/2006/relationships/image" Target="../media/image64.png"/></Relationships>
</file>

<file path=ppt/slides/_rels/slide3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7.xml"/><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3" Type="http://schemas.openxmlformats.org/officeDocument/2006/relationships/hyperlink" Target="https://www.npmjs.com/package/express-openapi-validate" TargetMode="External"/><Relationship Id="rId2" Type="http://schemas.openxmlformats.org/officeDocument/2006/relationships/notesSlide" Target="../notesSlides/notesSlide38.xml"/><Relationship Id="rId1" Type="http://schemas.openxmlformats.org/officeDocument/2006/relationships/slideLayout" Target="../slideLayouts/slideLayout8.xml"/><Relationship Id="rId5" Type="http://schemas.openxmlformats.org/officeDocument/2006/relationships/image" Target="../media/image67.png"/><Relationship Id="rId4" Type="http://schemas.openxmlformats.org/officeDocument/2006/relationships/hyperlink" Target="https://www.npmjs.com/package/express-openapi-validator" TargetMode="External"/></Relationships>
</file>

<file path=ppt/slides/_rels/slide39.xml.rels><?xml version="1.0" encoding="UTF-8" standalone="yes"?>
<Relationships xmlns="http://schemas.openxmlformats.org/package/2006/relationships"><Relationship Id="rId8" Type="http://schemas.openxmlformats.org/officeDocument/2006/relationships/image" Target="../media/image73.svg"/><Relationship Id="rId13" Type="http://schemas.openxmlformats.org/officeDocument/2006/relationships/image" Target="../media/image78.png"/><Relationship Id="rId3" Type="http://schemas.openxmlformats.org/officeDocument/2006/relationships/image" Target="../media/image68.png"/><Relationship Id="rId7" Type="http://schemas.openxmlformats.org/officeDocument/2006/relationships/image" Target="../media/image72.png"/><Relationship Id="rId12" Type="http://schemas.openxmlformats.org/officeDocument/2006/relationships/image" Target="../media/image77.png"/><Relationship Id="rId2" Type="http://schemas.openxmlformats.org/officeDocument/2006/relationships/notesSlide" Target="../notesSlides/notesSlide39.xml"/><Relationship Id="rId1" Type="http://schemas.openxmlformats.org/officeDocument/2006/relationships/slideLayout" Target="../slideLayouts/slideLayout8.xml"/><Relationship Id="rId6" Type="http://schemas.openxmlformats.org/officeDocument/2006/relationships/image" Target="../media/image71.svg"/><Relationship Id="rId11" Type="http://schemas.openxmlformats.org/officeDocument/2006/relationships/image" Target="../media/image76.png"/><Relationship Id="rId5" Type="http://schemas.openxmlformats.org/officeDocument/2006/relationships/image" Target="../media/image70.png"/><Relationship Id="rId10" Type="http://schemas.openxmlformats.org/officeDocument/2006/relationships/image" Target="../media/image75.svg"/><Relationship Id="rId4" Type="http://schemas.openxmlformats.org/officeDocument/2006/relationships/image" Target="../media/image69.png"/><Relationship Id="rId9" Type="http://schemas.openxmlformats.org/officeDocument/2006/relationships/image" Target="../media/image74.png"/></Relationships>
</file>

<file path=ppt/slides/_rels/slide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0.xml"/><Relationship Id="rId1" Type="http://schemas.openxmlformats.org/officeDocument/2006/relationships/slideLayout" Target="../slideLayouts/slideLayout12.xml"/><Relationship Id="rId4" Type="http://schemas.openxmlformats.org/officeDocument/2006/relationships/image" Target="../media/image79.jpg"/></Relationships>
</file>

<file path=ppt/slides/_rels/slide4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34.svg"/><Relationship Id="rId2" Type="http://schemas.openxmlformats.org/officeDocument/2006/relationships/notesSlide" Target="../notesSlides/notesSlide42.xml"/><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32.svg"/><Relationship Id="rId4" Type="http://schemas.openxmlformats.org/officeDocument/2006/relationships/image" Target="../media/image31.png"/></Relationships>
</file>

<file path=ppt/slides/_rels/slide4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5.png"/><Relationship Id="rId1" Type="http://schemas.openxmlformats.org/officeDocument/2006/relationships/slideLayout" Target="../slideLayouts/slideLayout8.xml"/><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32.svg"/></Relationships>
</file>

<file path=ppt/slides/_rels/slide4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8" Type="http://schemas.openxmlformats.org/officeDocument/2006/relationships/hyperlink" Target="https://www.youtube.com/watch?v=KGgqdpDWh0I" TargetMode="External"/><Relationship Id="rId13" Type="http://schemas.openxmlformats.org/officeDocument/2006/relationships/image" Target="../media/image80.png"/><Relationship Id="rId3" Type="http://schemas.openxmlformats.org/officeDocument/2006/relationships/image" Target="../media/image35.png"/><Relationship Id="rId7" Type="http://schemas.openxmlformats.org/officeDocument/2006/relationships/image" Target="../media/image34.svg"/><Relationship Id="rId12" Type="http://schemas.openxmlformats.org/officeDocument/2006/relationships/hyperlink" Target="https://github.com/atkuzmanov/openapi-demo-2022" TargetMode="External"/><Relationship Id="rId2" Type="http://schemas.openxmlformats.org/officeDocument/2006/relationships/notesSlide" Target="../notesSlides/notesSlide44.xml"/><Relationship Id="rId1" Type="http://schemas.openxmlformats.org/officeDocument/2006/relationships/slideLayout" Target="../slideLayouts/slideLayout8.xml"/><Relationship Id="rId6" Type="http://schemas.openxmlformats.org/officeDocument/2006/relationships/image" Target="../media/image33.png"/><Relationship Id="rId11" Type="http://schemas.openxmlformats.org/officeDocument/2006/relationships/hyperlink" Target="https://youtu.be/0AvPftcZvWY" TargetMode="External"/><Relationship Id="rId5" Type="http://schemas.openxmlformats.org/officeDocument/2006/relationships/image" Target="../media/image32.svg"/><Relationship Id="rId15" Type="http://schemas.openxmlformats.org/officeDocument/2006/relationships/image" Target="../media/image82.png"/><Relationship Id="rId10" Type="http://schemas.openxmlformats.org/officeDocument/2006/relationships/hyperlink" Target="https://www.youtube.com/watch?v=0AvPftcZvWY" TargetMode="External"/><Relationship Id="rId4" Type="http://schemas.openxmlformats.org/officeDocument/2006/relationships/image" Target="../media/image31.png"/><Relationship Id="rId9" Type="http://schemas.openxmlformats.org/officeDocument/2006/relationships/hyperlink" Target="https://youtu.be/KGgqdpDWh0I" TargetMode="External"/><Relationship Id="rId14" Type="http://schemas.openxmlformats.org/officeDocument/2006/relationships/image" Target="../media/image81.png"/></Relationships>
</file>

<file path=ppt/slides/_rels/slide4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5.xml"/><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8" Type="http://schemas.openxmlformats.org/officeDocument/2006/relationships/hyperlink" Target="https://en.wikipedia.org/wiki/Everything_Counts" TargetMode="External"/><Relationship Id="rId3" Type="http://schemas.openxmlformats.org/officeDocument/2006/relationships/image" Target="../media/image83.png"/><Relationship Id="rId7" Type="http://schemas.openxmlformats.org/officeDocument/2006/relationships/hyperlink" Target="https://www.youtube.com/watch?v=1t-gK-9EIq4" TargetMode="External"/><Relationship Id="rId2" Type="http://schemas.openxmlformats.org/officeDocument/2006/relationships/notesSlide" Target="../notesSlides/notesSlide46.xml"/><Relationship Id="rId1" Type="http://schemas.openxmlformats.org/officeDocument/2006/relationships/slideLayout" Target="../slideLayouts/slideLayout10.xml"/><Relationship Id="rId6" Type="http://schemas.openxmlformats.org/officeDocument/2006/relationships/hyperlink" Target="https://www.depechemode.de/lyrics/everything-counts-2/" TargetMode="External"/><Relationship Id="rId5" Type="http://schemas.openxmlformats.org/officeDocument/2006/relationships/image" Target="../media/image35.png"/><Relationship Id="rId4" Type="http://schemas.openxmlformats.org/officeDocument/2006/relationships/image" Target="../media/image84.png"/></Relationships>
</file>

<file path=ppt/slides/_rels/slide4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7.xml"/><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13" Type="http://schemas.openxmlformats.org/officeDocument/2006/relationships/hyperlink" Target="https://springframework.guru/using-spring-cloud-contract-for-consumer-driven-contracts/" TargetMode="External"/><Relationship Id="rId18" Type="http://schemas.openxmlformats.org/officeDocument/2006/relationships/hyperlink" Target="https://xkcd.com/1172/" TargetMode="External"/><Relationship Id="rId26" Type="http://schemas.openxmlformats.org/officeDocument/2006/relationships/hyperlink" Target="https://en.wikipedia.org/wiki/Everything_Counts" TargetMode="External"/><Relationship Id="rId39" Type="http://schemas.openxmlformats.org/officeDocument/2006/relationships/hyperlink" Target="https://openclipart.org/detail/104323/integrated-development-environment" TargetMode="External"/><Relationship Id="rId21" Type="http://schemas.openxmlformats.org/officeDocument/2006/relationships/hyperlink" Target="https://apisyouwonthate.com/blog/api-design-first-vs-code-first" TargetMode="External"/><Relationship Id="rId34" Type="http://schemas.openxmlformats.org/officeDocument/2006/relationships/hyperlink" Target="https://angular.io/presskit" TargetMode="External"/><Relationship Id="rId42" Type="http://schemas.openxmlformats.org/officeDocument/2006/relationships/hyperlink" Target="https://www.twilio.com/company/brand" TargetMode="External"/><Relationship Id="rId47" Type="http://schemas.openxmlformats.org/officeDocument/2006/relationships/hyperlink" Target="http://clipart-library.com/clip-art/light-bulb-clipart-transparent-12.htm" TargetMode="External"/><Relationship Id="rId50" Type="http://schemas.openxmlformats.org/officeDocument/2006/relationships/hyperlink" Target="https://openclipart.org/detail/320714/man-in-business-suit" TargetMode="External"/><Relationship Id="rId7" Type="http://schemas.openxmlformats.org/officeDocument/2006/relationships/hyperlink" Target="https://openapi-generator.tech/" TargetMode="External"/><Relationship Id="rId2" Type="http://schemas.openxmlformats.org/officeDocument/2006/relationships/hyperlink" Target="https://swagger.io/" TargetMode="External"/><Relationship Id="rId16" Type="http://schemas.openxmlformats.org/officeDocument/2006/relationships/hyperlink" Target="https://dzone.com/articles/an-api-first-development-approach-1" TargetMode="External"/><Relationship Id="rId29" Type="http://schemas.openxmlformats.org/officeDocument/2006/relationships/hyperlink" Target="https://www.npmjs.com/package/express-openapi-validator" TargetMode="External"/><Relationship Id="rId11" Type="http://schemas.openxmlformats.org/officeDocument/2006/relationships/hyperlink" Target="https://springframework.guru/defining-spring-cloud-contracts-in-open-api/" TargetMode="External"/><Relationship Id="rId24" Type="http://schemas.openxmlformats.org/officeDocument/2006/relationships/hyperlink" Target="https://www.depechemode.de/lyrics/everything-counts-2/" TargetMode="External"/><Relationship Id="rId32" Type="http://schemas.openxmlformats.org/officeDocument/2006/relationships/hyperlink" Target="https://commons.wikimedia.org/wiki/File:JavaScript-logo.png" TargetMode="External"/><Relationship Id="rId37" Type="http://schemas.openxmlformats.org/officeDocument/2006/relationships/hyperlink" Target="https://openclipart.org/" TargetMode="External"/><Relationship Id="rId40" Type="http://schemas.openxmlformats.org/officeDocument/2006/relationships/hyperlink" Target="https://en.wikipedia.org/wiki/Schwarz_Gruppe" TargetMode="External"/><Relationship Id="rId45" Type="http://schemas.openxmlformats.org/officeDocument/2006/relationships/hyperlink" Target="https://www.mongodb.com/brand-resources" TargetMode="External"/><Relationship Id="rId53" Type="http://schemas.openxmlformats.org/officeDocument/2006/relationships/image" Target="../media/image86.png"/><Relationship Id="rId5" Type="http://schemas.openxmlformats.org/officeDocument/2006/relationships/hyperlink" Target="https://swagger.io/docs/specification/about/" TargetMode="External"/><Relationship Id="rId10" Type="http://schemas.openxmlformats.org/officeDocument/2006/relationships/hyperlink" Target="https://www.atlassian.com/blog/technology/spec-first-api-development" TargetMode="External"/><Relationship Id="rId19" Type="http://schemas.openxmlformats.org/officeDocument/2006/relationships/hyperlink" Target="https://openclipart.org/detail/193532/contract" TargetMode="External"/><Relationship Id="rId31" Type="http://schemas.openxmlformats.org/officeDocument/2006/relationships/hyperlink" Target="https://en.wikipedia.org/wiki/TypeScript#/media/File:Typescript_logo_2020.svg" TargetMode="External"/><Relationship Id="rId44" Type="http://schemas.openxmlformats.org/officeDocument/2006/relationships/hyperlink" Target="https://www.docker.com/company/newsroom/media-resources" TargetMode="External"/><Relationship Id="rId52" Type="http://schemas.openxmlformats.org/officeDocument/2006/relationships/image" Target="../media/image85.png"/><Relationship Id="rId4" Type="http://schemas.openxmlformats.org/officeDocument/2006/relationships/hyperlink" Target="https://swagger.io/resources/articles/adopting-an-api-first-approach/" TargetMode="External"/><Relationship Id="rId9" Type="http://schemas.openxmlformats.org/officeDocument/2006/relationships/hyperlink" Target="https://pactflow.io/blog/why-contract-testing/?utm_source=ossdocs&amp;utm_campaign=convince_me_what_is" TargetMode="External"/><Relationship Id="rId14" Type="http://schemas.openxmlformats.org/officeDocument/2006/relationships/hyperlink" Target="https://openpracticelibrary.com/practice/contract-first-development/" TargetMode="External"/><Relationship Id="rId22" Type="http://schemas.openxmlformats.org/officeDocument/2006/relationships/hyperlink" Target="https://www.visual-paradigm.com/guide/development/code-first-vs-design-first" TargetMode="External"/><Relationship Id="rId27" Type="http://schemas.openxmlformats.org/officeDocument/2006/relationships/hyperlink" Target="https://github.com/npm/logos/blob/master/npm%20logo/npm-logo-red.png" TargetMode="External"/><Relationship Id="rId30" Type="http://schemas.openxmlformats.org/officeDocument/2006/relationships/hyperlink" Target="https://de.wikipedia.org/wiki/Datei:Java-Logo.svg" TargetMode="External"/><Relationship Id="rId35" Type="http://schemas.openxmlformats.org/officeDocument/2006/relationships/hyperlink" Target="https://twitter.com/SmartBear/status/914901646848679937" TargetMode="External"/><Relationship Id="rId43" Type="http://schemas.openxmlformats.org/officeDocument/2006/relationships/hyperlink" Target="http://clipart-library.com/clipart/377169.htm" TargetMode="External"/><Relationship Id="rId48" Type="http://schemas.openxmlformats.org/officeDocument/2006/relationships/hyperlink" Target="https://openclipart.org/detail/237988/file" TargetMode="External"/><Relationship Id="rId8" Type="http://schemas.openxmlformats.org/officeDocument/2006/relationships/hyperlink" Target="https://docs.pact.io/faq/convinceme/" TargetMode="External"/><Relationship Id="rId51" Type="http://schemas.openxmlformats.org/officeDocument/2006/relationships/hyperlink" Target="https://pixabay.com/illustrations/group-discussion-human-personal-1962592/" TargetMode="External"/><Relationship Id="rId3" Type="http://schemas.openxmlformats.org/officeDocument/2006/relationships/hyperlink" Target="https://swagger.io/specification/" TargetMode="External"/><Relationship Id="rId12" Type="http://schemas.openxmlformats.org/officeDocument/2006/relationships/hyperlink" Target="https://springframework.guru/using-swagger-request-validator-to-validate-spring-cloud-contracts/" TargetMode="External"/><Relationship Id="rId17" Type="http://schemas.openxmlformats.org/officeDocument/2006/relationships/hyperlink" Target="https://medium.com/better-practices/api-first-software-development-for-modern-organizations-fdbfba9a66d3" TargetMode="External"/><Relationship Id="rId25" Type="http://schemas.openxmlformats.org/officeDocument/2006/relationships/hyperlink" Target="https://www.youtube.com/watch?v=1t-gK-9EIq4" TargetMode="External"/><Relationship Id="rId33" Type="http://schemas.openxmlformats.org/officeDocument/2006/relationships/hyperlink" Target="https://spring.io/trademarks" TargetMode="External"/><Relationship Id="rId38" Type="http://schemas.openxmlformats.org/officeDocument/2006/relationships/hyperlink" Target="http://clipart-library.com/" TargetMode="External"/><Relationship Id="rId46" Type="http://schemas.openxmlformats.org/officeDocument/2006/relationships/hyperlink" Target="http://clipart-library.com/clip-art/214-2149139_engineer-clipart-construction-plan-blue-safety-icon-png.htm" TargetMode="External"/><Relationship Id="rId20" Type="http://schemas.openxmlformats.org/officeDocument/2006/relationships/hyperlink" Target="https://apievangelist.com/2019/07/15/what-is-an-api-contract/" TargetMode="External"/><Relationship Id="rId41" Type="http://schemas.openxmlformats.org/officeDocument/2006/relationships/hyperlink" Target="https://en.wikipedia.org/wiki/BBC" TargetMode="External"/><Relationship Id="rId1" Type="http://schemas.openxmlformats.org/officeDocument/2006/relationships/slideLayout" Target="../slideLayouts/slideLayout7.xml"/><Relationship Id="rId6" Type="http://schemas.openxmlformats.org/officeDocument/2006/relationships/hyperlink" Target="https://swagger.io/blog/api-design/design-first-or-code-first-api-development/" TargetMode="External"/><Relationship Id="rId15" Type="http://schemas.openxmlformats.org/officeDocument/2006/relationships/hyperlink" Target="https://link.springer.com/chapter/10.1007/978-3-540-71289-3_2" TargetMode="External"/><Relationship Id="rId23" Type="http://schemas.openxmlformats.org/officeDocument/2006/relationships/hyperlink" Target="https://smartbear.com/blog/embracing-an-api-design-first-approach/" TargetMode="External"/><Relationship Id="rId28" Type="http://schemas.openxmlformats.org/officeDocument/2006/relationships/hyperlink" Target="https://www.npmjs.com/package/express-openapi-validate" TargetMode="External"/><Relationship Id="rId36" Type="http://schemas.openxmlformats.org/officeDocument/2006/relationships/hyperlink" Target="https://www.teepublic.com/de/t-shirt/12045954-i-turn-ipa-into-api-coding" TargetMode="External"/><Relationship Id="rId49" Type="http://schemas.openxmlformats.org/officeDocument/2006/relationships/hyperlink" Target="https://openclipart.org/detail/188833/document-pictogram"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8.xml"/><Relationship Id="rId4" Type="http://schemas.openxmlformats.org/officeDocument/2006/relationships/image" Target="../media/image25.png"/></Relationships>
</file>

<file path=ppt/slides/_rels/slide50.xml.rels><?xml version="1.0" encoding="UTF-8" standalone="yes"?>
<Relationships xmlns="http://schemas.openxmlformats.org/package/2006/relationships"><Relationship Id="rId13" Type="http://schemas.openxmlformats.org/officeDocument/2006/relationships/hyperlink" Target="https://openclipart.org/detail/194308/dev-minus" TargetMode="External"/><Relationship Id="rId18" Type="http://schemas.openxmlformats.org/officeDocument/2006/relationships/hyperlink" Target="https://www.euronatur.org/en/what-we-do/endangered-species/wolf/wolves-in-europe/" TargetMode="External"/><Relationship Id="rId26" Type="http://schemas.openxmlformats.org/officeDocument/2006/relationships/hyperlink" Target="http://clipart-library.com/clip-art/308-3080052_freetoedit-silhouette-art-night-sky-moon-disney-wolf.htm" TargetMode="External"/><Relationship Id="rId39" Type="http://schemas.openxmlformats.org/officeDocument/2006/relationships/hyperlink" Target="https://www.mulesoft.com/resources/api/what-is-an-api" TargetMode="External"/><Relationship Id="rId21" Type="http://schemas.openxmlformats.org/officeDocument/2006/relationships/hyperlink" Target="https://www.treehugger.com/wolf-facts-5120321" TargetMode="External"/><Relationship Id="rId34" Type="http://schemas.openxmlformats.org/officeDocument/2006/relationships/hyperlink" Target="https://openclipart.org/detail/26795/siamese-cat" TargetMode="External"/><Relationship Id="rId42" Type="http://schemas.openxmlformats.org/officeDocument/2006/relationships/hyperlink" Target="https://openclipart.org/detail/318251/multiple-screens" TargetMode="External"/><Relationship Id="rId47" Type="http://schemas.openxmlformats.org/officeDocument/2006/relationships/hyperlink" Target="https://github.com/IBM/openapi-to-graphql" TargetMode="External"/><Relationship Id="rId50" Type="http://schemas.openxmlformats.org/officeDocument/2006/relationships/hyperlink" Target="https://en.wikipedia.org/wiki/GraphQL" TargetMode="External"/><Relationship Id="rId55" Type="http://schemas.openxmlformats.org/officeDocument/2006/relationships/hyperlink" Target="https://www.youtube.com/watch?v=nSKp2StlS6s" TargetMode="External"/><Relationship Id="rId7" Type="http://schemas.openxmlformats.org/officeDocument/2006/relationships/hyperlink" Target="https://openclipart.org/detail/237996/package" TargetMode="External"/><Relationship Id="rId2" Type="http://schemas.openxmlformats.org/officeDocument/2006/relationships/image" Target="../media/image85.png"/><Relationship Id="rId16" Type="http://schemas.openxmlformats.org/officeDocument/2006/relationships/hyperlink" Target="https://openclipart.org/detail/215760/simple-gear" TargetMode="External"/><Relationship Id="rId29" Type="http://schemas.openxmlformats.org/officeDocument/2006/relationships/hyperlink" Target="https://i.pinimg.com/originals/3c/1c/3d/3c1c3d238f290b47d4fdaa054c3d9616.jpg" TargetMode="External"/><Relationship Id="rId11" Type="http://schemas.openxmlformats.org/officeDocument/2006/relationships/hyperlink" Target="http://clipart-library.com/clipart/agreement-cliparts_14.htm" TargetMode="External"/><Relationship Id="rId24" Type="http://schemas.openxmlformats.org/officeDocument/2006/relationships/hyperlink" Target="https://facts.net/nature/animals/wolf-facts/" TargetMode="External"/><Relationship Id="rId32" Type="http://schemas.openxmlformats.org/officeDocument/2006/relationships/hyperlink" Target="https://www.treehugger.com/thmb/ACY907vXT6tiv9IR3GxkfFyU-VQ=/2113x0/filters:no_upscale():max_bytes(150000):strip_icc():format(webp)/GettyImages-1049557440-213fbe0089654a8684b2e081a5991963.jpg" TargetMode="External"/><Relationship Id="rId37" Type="http://schemas.openxmlformats.org/officeDocument/2006/relationships/hyperlink" Target="https://www.oreilly.com/library/view/head-first-design/0596007124/" TargetMode="External"/><Relationship Id="rId40" Type="http://schemas.openxmlformats.org/officeDocument/2006/relationships/hyperlink" Target="https://blog.axway.com/amplify-products/api-management/what-is-an-api" TargetMode="External"/><Relationship Id="rId45" Type="http://schemas.openxmlformats.org/officeDocument/2006/relationships/hyperlink" Target="https://stackoverflow.com/questions/63834848/how-to-document-graphql-with-swagger-openapi" TargetMode="External"/><Relationship Id="rId53" Type="http://schemas.openxmlformats.org/officeDocument/2006/relationships/hyperlink" Target="https://stoplight.io/case-studies/wefox/" TargetMode="External"/><Relationship Id="rId58" Type="http://schemas.openxmlformats.org/officeDocument/2006/relationships/hyperlink" Target="https://twitter.com/dylanbeattie" TargetMode="External"/><Relationship Id="rId5" Type="http://schemas.openxmlformats.org/officeDocument/2006/relationships/hyperlink" Target="https://openapi-generator.tech/img/mono-logo.svg" TargetMode="External"/><Relationship Id="rId61" Type="http://schemas.openxmlformats.org/officeDocument/2006/relationships/hyperlink" Target="https://en.wikipedia.org/wiki/Bon_Jovi" TargetMode="External"/><Relationship Id="rId19" Type="http://schemas.openxmlformats.org/officeDocument/2006/relationships/hyperlink" Target="http://www.wolfmatters.org/wolf-facts.html" TargetMode="External"/><Relationship Id="rId14" Type="http://schemas.openxmlformats.org/officeDocument/2006/relationships/hyperlink" Target="https://openclipart.org/detail/275842/sisyphus-overcoming-silhouette" TargetMode="External"/><Relationship Id="rId22" Type="http://schemas.openxmlformats.org/officeDocument/2006/relationships/hyperlink" Target="https://onekindplanet.org/animal/wolf-grey/" TargetMode="External"/><Relationship Id="rId27" Type="http://schemas.openxmlformats.org/officeDocument/2006/relationships/hyperlink" Target="https://www.duunddastier.de/wp-content/uploads/2018/09/Wolf_Titelthema_c_Fotolia_DUDT-3-18_Beitragsbild.jpg" TargetMode="External"/><Relationship Id="rId30" Type="http://schemas.openxmlformats.org/officeDocument/2006/relationships/hyperlink" Target="https://i.pinimg.com/736x/6d/9f/53/6d9f5334e36f1ee02c73660a8247d185.jpg" TargetMode="External"/><Relationship Id="rId35" Type="http://schemas.openxmlformats.org/officeDocument/2006/relationships/hyperlink" Target="https://openclipart.org/detail/313039/german-shepherd-sketch" TargetMode="External"/><Relationship Id="rId43" Type="http://schemas.openxmlformats.org/officeDocument/2006/relationships/hyperlink" Target="https://media-exp1.licdn.com/dms/image/C4D22AQG_QxsuoBiHuQ/feedshare-shrink_800/0/1636456936477?e=1639612800&amp;v=beta&amp;t=EKHU4qisLTVnkM94SnZBp8SJLXAcjmAG04SInP_2VqY" TargetMode="External"/><Relationship Id="rId48" Type="http://schemas.openxmlformats.org/officeDocument/2006/relationships/hyperlink" Target="https://github.com/yarax/swagger-to-graphql" TargetMode="External"/><Relationship Id="rId56" Type="http://schemas.openxmlformats.org/officeDocument/2006/relationships/hyperlink" Target="https://www.youtube.com/channel/UCjJjavV8vOmu49a3vxPaWtQ" TargetMode="External"/><Relationship Id="rId8" Type="http://schemas.openxmlformats.org/officeDocument/2006/relationships/hyperlink" Target="https://openclipart.org/detail/188650/search-ideogram" TargetMode="External"/><Relationship Id="rId51" Type="http://schemas.openxmlformats.org/officeDocument/2006/relationships/hyperlink" Target="https://www.akana.com/blog/api-first" TargetMode="External"/><Relationship Id="rId3" Type="http://schemas.openxmlformats.org/officeDocument/2006/relationships/image" Target="../media/image86.png"/><Relationship Id="rId12" Type="http://schemas.openxmlformats.org/officeDocument/2006/relationships/hyperlink" Target="https://openclipart.org/detail/250266/cruz" TargetMode="External"/><Relationship Id="rId17" Type="http://schemas.openxmlformats.org/officeDocument/2006/relationships/hyperlink" Target="https://openclipart.org/detail/305632/beer-and-barley" TargetMode="External"/><Relationship Id="rId25" Type="http://schemas.openxmlformats.org/officeDocument/2006/relationships/hyperlink" Target="https://openclipart.org/detail/276597/brain-profile-line-art" TargetMode="External"/><Relationship Id="rId33" Type="http://schemas.openxmlformats.org/officeDocument/2006/relationships/hyperlink" Target="https://openclipart.org/detail/124147/wolf-3" TargetMode="External"/><Relationship Id="rId38" Type="http://schemas.openxmlformats.org/officeDocument/2006/relationships/hyperlink" Target="https://en.wikipedia.org/wiki/API" TargetMode="External"/><Relationship Id="rId46" Type="http://schemas.openxmlformats.org/officeDocument/2006/relationships/hyperlink" Target="https://github.com/graphql/graphql-playground" TargetMode="External"/><Relationship Id="rId59" Type="http://schemas.openxmlformats.org/officeDocument/2006/relationships/hyperlink" Target="https://www.youtube.com/watch?v=KrZHPOeOxQQ" TargetMode="External"/><Relationship Id="rId20" Type="http://schemas.openxmlformats.org/officeDocument/2006/relationships/hyperlink" Target="https://www.nathab.com/blog/8-incredible-wolf-facts-everyone-should-know/" TargetMode="External"/><Relationship Id="rId41" Type="http://schemas.openxmlformats.org/officeDocument/2006/relationships/hyperlink" Target="https://openclipart.org/detail/13273/server" TargetMode="External"/><Relationship Id="rId54" Type="http://schemas.openxmlformats.org/officeDocument/2006/relationships/hyperlink" Target="https://me-qr.com/" TargetMode="External"/><Relationship Id="rId1" Type="http://schemas.openxmlformats.org/officeDocument/2006/relationships/slideLayout" Target="../slideLayouts/slideLayout7.xml"/><Relationship Id="rId6" Type="http://schemas.openxmlformats.org/officeDocument/2006/relationships/hyperlink" Target="http://clipart-library.com/clipart/lego-clipart-57.htm" TargetMode="External"/><Relationship Id="rId15" Type="http://schemas.openxmlformats.org/officeDocument/2006/relationships/hyperlink" Target="https://openclipart.org/detail/307282/shaking-hands-silhouette" TargetMode="External"/><Relationship Id="rId23" Type="http://schemas.openxmlformats.org/officeDocument/2006/relationships/hyperlink" Target="https://www.factretriever.com/wolves-facts" TargetMode="External"/><Relationship Id="rId28" Type="http://schemas.openxmlformats.org/officeDocument/2006/relationships/hyperlink" Target="https://www.animalsprints.com/p/491/gray-timber-wolf-pair-canis-lupus-bozeman-area-7992771.jpg" TargetMode="External"/><Relationship Id="rId36" Type="http://schemas.openxmlformats.org/officeDocument/2006/relationships/hyperlink" Target="https://www.oreilly.com/library/view/head-first-java/0596009208/" TargetMode="External"/><Relationship Id="rId49" Type="http://schemas.openxmlformats.org/officeDocument/2006/relationships/hyperlink" Target="https://loopback.io/openapi-to-graphql.html" TargetMode="External"/><Relationship Id="rId57" Type="http://schemas.openxmlformats.org/officeDocument/2006/relationships/hyperlink" Target="https://dylanbeattie.net/" TargetMode="External"/><Relationship Id="rId10" Type="http://schemas.openxmlformats.org/officeDocument/2006/relationships/hyperlink" Target="https://en.wikipedia.org/wiki/Swagger_(software)#/media/File:Swagger-logo.png" TargetMode="External"/><Relationship Id="rId31" Type="http://schemas.openxmlformats.org/officeDocument/2006/relationships/hyperlink" Target="https://howlingforjustice.files.wordpress.com/2011/09/howling-wolf-1.jpg?w=584" TargetMode="External"/><Relationship Id="rId44" Type="http://schemas.openxmlformats.org/officeDocument/2006/relationships/hyperlink" Target="https://twitter.com/tompahoward/status/1458618578500874242/photo/1" TargetMode="External"/><Relationship Id="rId52" Type="http://schemas.openxmlformats.org/officeDocument/2006/relationships/hyperlink" Target="https://auth0.com/blog/the-business-value-of-api-first-design/" TargetMode="External"/><Relationship Id="rId60" Type="http://schemas.openxmlformats.org/officeDocument/2006/relationships/hyperlink" Target="https://en.wikipedia.org/wiki/You_Give_Love_a_Bad_Name" TargetMode="External"/><Relationship Id="rId4" Type="http://schemas.openxmlformats.org/officeDocument/2006/relationships/hyperlink" Target="https://www.openapis.org/wp-content/uploads/sites/3/2016/10/OpenAPI_Pantone.png" TargetMode="External"/><Relationship Id="rId9" Type="http://schemas.openxmlformats.org/officeDocument/2006/relationships/hyperlink" Target="https://openclipart.org/detail/190964/design" TargetMode="External"/></Relationships>
</file>

<file path=ppt/slides/_rels/slide5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8.xml"/><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8" Type="http://schemas.openxmlformats.org/officeDocument/2006/relationships/hyperlink" Target="https://github.com/graphql/graphql-playground" TargetMode="External"/><Relationship Id="rId3" Type="http://schemas.openxmlformats.org/officeDocument/2006/relationships/image" Target="../media/image85.png"/><Relationship Id="rId7" Type="http://schemas.openxmlformats.org/officeDocument/2006/relationships/image" Target="../media/image89.svg"/><Relationship Id="rId2" Type="http://schemas.openxmlformats.org/officeDocument/2006/relationships/notesSlide" Target="../notesSlides/notesSlide49.xml"/><Relationship Id="rId1" Type="http://schemas.openxmlformats.org/officeDocument/2006/relationships/slideLayout" Target="../slideLayouts/slideLayout8.xml"/><Relationship Id="rId6" Type="http://schemas.openxmlformats.org/officeDocument/2006/relationships/image" Target="../media/image88.png"/><Relationship Id="rId11" Type="http://schemas.openxmlformats.org/officeDocument/2006/relationships/hyperlink" Target="https://loopback.io/openapi-to-graphql.html" TargetMode="External"/><Relationship Id="rId5" Type="http://schemas.openxmlformats.org/officeDocument/2006/relationships/image" Target="../media/image60.png"/><Relationship Id="rId10" Type="http://schemas.openxmlformats.org/officeDocument/2006/relationships/hyperlink" Target="https://github.com/yarax/swagger-to-graphql" TargetMode="External"/><Relationship Id="rId4" Type="http://schemas.openxmlformats.org/officeDocument/2006/relationships/image" Target="../media/image87.jpeg"/><Relationship Id="rId9" Type="http://schemas.openxmlformats.org/officeDocument/2006/relationships/hyperlink" Target="https://github.com/IBM/openapi-to-graphql" TargetMode="External"/></Relationships>
</file>

<file path=ppt/slides/_rels/slide5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0.xml"/><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8" Type="http://schemas.openxmlformats.org/officeDocument/2006/relationships/image" Target="../media/image94.png"/><Relationship Id="rId13" Type="http://schemas.openxmlformats.org/officeDocument/2006/relationships/hyperlink" Target="https://bg.it.schwarz/" TargetMode="External"/><Relationship Id="rId3" Type="http://schemas.openxmlformats.org/officeDocument/2006/relationships/image" Target="../media/image90.png"/><Relationship Id="rId7" Type="http://schemas.openxmlformats.org/officeDocument/2006/relationships/image" Target="../media/image93.png"/><Relationship Id="rId12" Type="http://schemas.openxmlformats.org/officeDocument/2006/relationships/image" Target="../media/image98.png"/><Relationship Id="rId2" Type="http://schemas.openxmlformats.org/officeDocument/2006/relationships/notesSlide" Target="../notesSlides/notesSlide51.xml"/><Relationship Id="rId1" Type="http://schemas.openxmlformats.org/officeDocument/2006/relationships/slideLayout" Target="../slideLayouts/slideLayout9.xml"/><Relationship Id="rId6" Type="http://schemas.openxmlformats.org/officeDocument/2006/relationships/image" Target="../media/image92.png"/><Relationship Id="rId11" Type="http://schemas.openxmlformats.org/officeDocument/2006/relationships/image" Target="../media/image97.png"/><Relationship Id="rId5" Type="http://schemas.openxmlformats.org/officeDocument/2006/relationships/image" Target="../media/image23.png"/><Relationship Id="rId10" Type="http://schemas.openxmlformats.org/officeDocument/2006/relationships/image" Target="../media/image96.png"/><Relationship Id="rId4" Type="http://schemas.openxmlformats.org/officeDocument/2006/relationships/image" Target="../media/image91.png"/><Relationship Id="rId9" Type="http://schemas.openxmlformats.org/officeDocument/2006/relationships/image" Target="../media/image95.png"/><Relationship Id="rId14" Type="http://schemas.openxmlformats.org/officeDocument/2006/relationships/hyperlink" Target="https://bg.it.schwarz/career" TargetMode="External"/></Relationships>
</file>

<file path=ppt/slides/_rels/slide5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2.xml"/><Relationship Id="rId1" Type="http://schemas.openxmlformats.org/officeDocument/2006/relationships/slideLayout" Target="../slideLayouts/slideLayout11.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8" Type="http://schemas.openxmlformats.org/officeDocument/2006/relationships/hyperlink" Target="https://twitter.com/dylanbeattie" TargetMode="External"/><Relationship Id="rId3" Type="http://schemas.openxmlformats.org/officeDocument/2006/relationships/hyperlink" Target="https://www.youtube.com/watch?v=KGgqdpDWh0I" TargetMode="External"/><Relationship Id="rId7" Type="http://schemas.openxmlformats.org/officeDocument/2006/relationships/hyperlink" Target="https://dylanbeattie.net/" TargetMode="External"/><Relationship Id="rId12" Type="http://schemas.openxmlformats.org/officeDocument/2006/relationships/image" Target="../media/image99.png"/><Relationship Id="rId2" Type="http://schemas.openxmlformats.org/officeDocument/2006/relationships/notesSlide" Target="../notesSlides/notesSlide54.xml"/><Relationship Id="rId1" Type="http://schemas.openxmlformats.org/officeDocument/2006/relationships/slideLayout" Target="../slideLayouts/slideLayout8.xml"/><Relationship Id="rId6" Type="http://schemas.openxmlformats.org/officeDocument/2006/relationships/hyperlink" Target="https://www.youtube.com/channel/UCjJjavV8vOmu49a3vxPaWtQ" TargetMode="External"/><Relationship Id="rId11" Type="http://schemas.openxmlformats.org/officeDocument/2006/relationships/hyperlink" Target="https://en.wikipedia.org/wiki/Bon_Jovi" TargetMode="External"/><Relationship Id="rId5" Type="http://schemas.openxmlformats.org/officeDocument/2006/relationships/hyperlink" Target="https://youtu.be/nSKp2StlS6s?t=31" TargetMode="External"/><Relationship Id="rId10" Type="http://schemas.openxmlformats.org/officeDocument/2006/relationships/hyperlink" Target="https://en.wikipedia.org/wiki/You_Give_Love_a_Bad_Name" TargetMode="External"/><Relationship Id="rId4" Type="http://schemas.openxmlformats.org/officeDocument/2006/relationships/hyperlink" Target="https://www.youtube.com/watch?v=nSKp2StlS6s" TargetMode="External"/><Relationship Id="rId9" Type="http://schemas.openxmlformats.org/officeDocument/2006/relationships/hyperlink" Target="https://www.youtube.com/watch?v=KrZHPOeOxQQ" TargetMode="External"/></Relationships>
</file>

<file path=ppt/slides/_rels/slide5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5.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6.jpg"/><Relationship Id="rId7" Type="http://schemas.openxmlformats.org/officeDocument/2006/relationships/image" Target="../media/image29.jpeg"/><Relationship Id="rId2" Type="http://schemas.openxmlformats.org/officeDocument/2006/relationships/notesSlide" Target="../notesSlides/notesSlide6.xml"/><Relationship Id="rId1" Type="http://schemas.openxmlformats.org/officeDocument/2006/relationships/slideLayout" Target="../slideLayouts/slideLayout9.xml"/><Relationship Id="rId6" Type="http://schemas.openxmlformats.org/officeDocument/2006/relationships/image" Target="../media/image28.jpeg"/><Relationship Id="rId5" Type="http://schemas.openxmlformats.org/officeDocument/2006/relationships/image" Target="../media/image27.png"/><Relationship Id="rId4" Type="http://schemas.openxmlformats.org/officeDocument/2006/relationships/hyperlink" Target="https://www.euronatur.org/en/what-we-do/endangered-species/wolf/wolves-in-europe/" TargetMode="Externa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3.xml"/></Relationships>
</file>

<file path=ppt/slides/_rels/slide7.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notesSlide" Target="../notesSlides/notesSlide7.xml"/><Relationship Id="rId1" Type="http://schemas.openxmlformats.org/officeDocument/2006/relationships/slideLayout" Target="../slideLayouts/slideLayout9.xml"/><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32.svg"/><Relationship Id="rId9" Type="http://schemas.openxmlformats.org/officeDocument/2006/relationships/image" Target="../media/image37.png"/></Relationships>
</file>

<file path=ppt/slides/_rels/slide8.xml.rels><?xml version="1.0" encoding="UTF-8" standalone="yes"?>
<Relationships xmlns="http://schemas.openxmlformats.org/package/2006/relationships"><Relationship Id="rId8" Type="http://schemas.openxmlformats.org/officeDocument/2006/relationships/image" Target="../media/image38.jpe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notesSlide" Target="../notesSlides/notesSlide8.xml"/><Relationship Id="rId1" Type="http://schemas.openxmlformats.org/officeDocument/2006/relationships/slideLayout" Target="../slideLayouts/slideLayout8.xml"/><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32.svg"/></Relationships>
</file>

<file path=ppt/slides/_rels/slide9.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9.png"/><Relationship Id="rId7" Type="http://schemas.openxmlformats.org/officeDocument/2006/relationships/image" Target="../media/image34.svg"/><Relationship Id="rId2" Type="http://schemas.openxmlformats.org/officeDocument/2006/relationships/notesSlide" Target="../notesSlides/notesSlide9.xml"/><Relationship Id="rId1" Type="http://schemas.openxmlformats.org/officeDocument/2006/relationships/slideLayout" Target="../slideLayouts/slideLayout9.xml"/><Relationship Id="rId6" Type="http://schemas.openxmlformats.org/officeDocument/2006/relationships/image" Target="../media/image33.png"/><Relationship Id="rId5" Type="http://schemas.openxmlformats.org/officeDocument/2006/relationships/image" Target="../media/image32.svg"/><Relationship Id="rId4" Type="http://schemas.openxmlformats.org/officeDocument/2006/relationships/image" Target="../media/image3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762000" y="0"/>
            <a:ext cx="11430000" cy="685800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6274341" cy="6858000"/>
          </a:xfrm>
          <a:prstGeom prst="rect">
            <a:avLst/>
          </a:prstGeom>
        </p:spPr>
      </p:pic>
      <p:sp>
        <p:nvSpPr>
          <p:cNvPr id="7" name="Title 1"/>
          <p:cNvSpPr txBox="1">
            <a:spLocks/>
          </p:cNvSpPr>
          <p:nvPr/>
        </p:nvSpPr>
        <p:spPr>
          <a:xfrm>
            <a:off x="351970" y="2075957"/>
            <a:ext cx="5576546" cy="2387600"/>
          </a:xfrm>
          <a:prstGeom prst="rect">
            <a:avLst/>
          </a:prstGeom>
        </p:spPr>
        <p:txBody>
          <a:bodyP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solidFill>
                  <a:schemeClr val="bg1"/>
                </a:solidFill>
                <a:latin typeface="Arial" panose="020B0604020202020204" pitchFamily="34" charset="0"/>
                <a:cs typeface="Arial" panose="020B0604020202020204" pitchFamily="34" charset="0"/>
              </a:rPr>
              <a:t>API-first! </a:t>
            </a:r>
            <a:br>
              <a:rPr lang="en-GB" dirty="0">
                <a:solidFill>
                  <a:schemeClr val="bg1"/>
                </a:solidFill>
                <a:latin typeface="Arial" panose="020B0604020202020204" pitchFamily="34" charset="0"/>
                <a:cs typeface="Arial" panose="020B0604020202020204" pitchFamily="34" charset="0"/>
              </a:rPr>
            </a:br>
            <a:r>
              <a:rPr lang="en-GB" dirty="0">
                <a:solidFill>
                  <a:schemeClr val="bg1"/>
                </a:solidFill>
                <a:latin typeface="Arial" panose="020B0604020202020204" pitchFamily="34" charset="0"/>
                <a:cs typeface="Arial" panose="020B0604020202020204" pitchFamily="34" charset="0"/>
              </a:rPr>
              <a:t>Contract-first! </a:t>
            </a:r>
            <a:br>
              <a:rPr lang="en-GB" dirty="0">
                <a:solidFill>
                  <a:schemeClr val="bg1"/>
                </a:solidFill>
                <a:latin typeface="Arial" panose="020B0604020202020204" pitchFamily="34" charset="0"/>
                <a:cs typeface="Arial" panose="020B0604020202020204" pitchFamily="34" charset="0"/>
              </a:rPr>
            </a:br>
            <a:r>
              <a:rPr lang="en-GB" dirty="0">
                <a:solidFill>
                  <a:schemeClr val="bg1"/>
                </a:solidFill>
                <a:latin typeface="Arial" panose="020B0604020202020204" pitchFamily="34" charset="0"/>
                <a:cs typeface="Arial" panose="020B0604020202020204" pitchFamily="34" charset="0"/>
              </a:rPr>
              <a:t>Make API development great again!</a:t>
            </a:r>
            <a:endParaRPr lang="bg-BG" b="1" dirty="0">
              <a:solidFill>
                <a:schemeClr val="bg1"/>
              </a:solidFill>
            </a:endParaRPr>
          </a:p>
        </p:txBody>
      </p:sp>
      <p:sp>
        <p:nvSpPr>
          <p:cNvPr id="8" name="Google Shape;71;p1">
            <a:extLst>
              <a:ext uri="{FF2B5EF4-FFF2-40B4-BE49-F238E27FC236}">
                <a16:creationId xmlns:a16="http://schemas.microsoft.com/office/drawing/2014/main" id="{B82D8ADE-1241-0642-97B5-5777046461AF}"/>
              </a:ext>
            </a:extLst>
          </p:cNvPr>
          <p:cNvSpPr txBox="1">
            <a:spLocks/>
          </p:cNvSpPr>
          <p:nvPr/>
        </p:nvSpPr>
        <p:spPr>
          <a:xfrm>
            <a:off x="9511903" y="5680833"/>
            <a:ext cx="2455765" cy="496052"/>
          </a:xfrm>
          <a:prstGeom prst="rect">
            <a:avLst/>
          </a:prstGeom>
          <a:noFill/>
          <a:ln>
            <a:noFill/>
          </a:ln>
        </p:spPr>
        <p:txBody>
          <a:bodyPr spcFirstLastPara="1" wrap="square" lIns="91425" tIns="45700" rIns="91425" bIns="4570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2000" b="1" dirty="0">
                <a:solidFill>
                  <a:schemeClr val="bg1"/>
                </a:solidFill>
              </a:rPr>
              <a:t>Atanas L. </a:t>
            </a:r>
            <a:r>
              <a:rPr lang="en-GB" sz="2000" b="1" dirty="0" err="1">
                <a:solidFill>
                  <a:schemeClr val="bg1"/>
                </a:solidFill>
              </a:rPr>
              <a:t>Kuzmanov</a:t>
            </a:r>
            <a:endParaRPr lang="en-GB" sz="2000" b="1" dirty="0">
              <a:solidFill>
                <a:schemeClr val="bg1"/>
              </a:solidFill>
            </a:endParaRPr>
          </a:p>
        </p:txBody>
      </p:sp>
      <p:sp>
        <p:nvSpPr>
          <p:cNvPr id="10" name="Google Shape;73;p1">
            <a:extLst>
              <a:ext uri="{FF2B5EF4-FFF2-40B4-BE49-F238E27FC236}">
                <a16:creationId xmlns:a16="http://schemas.microsoft.com/office/drawing/2014/main" id="{4AA5B7CF-653F-414E-8412-DBC33B3112A8}"/>
              </a:ext>
            </a:extLst>
          </p:cNvPr>
          <p:cNvSpPr txBox="1">
            <a:spLocks/>
          </p:cNvSpPr>
          <p:nvPr/>
        </p:nvSpPr>
        <p:spPr>
          <a:xfrm>
            <a:off x="9511903" y="6056611"/>
            <a:ext cx="2455765" cy="496051"/>
          </a:xfrm>
          <a:prstGeom prst="rect">
            <a:avLst/>
          </a:prstGeom>
          <a:noFill/>
          <a:ln>
            <a:noFill/>
          </a:ln>
        </p:spPr>
        <p:txBody>
          <a:bodyPr spcFirstLastPara="1" wrap="square" lIns="91425" tIns="45700" rIns="91425" bIns="4570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400" dirty="0">
                <a:solidFill>
                  <a:schemeClr val="bg1"/>
                </a:solidFill>
              </a:rPr>
              <a:t>Senior Software Engineer</a:t>
            </a:r>
          </a:p>
        </p:txBody>
      </p:sp>
      <p:pic>
        <p:nvPicPr>
          <p:cNvPr id="3" name="Picture 2" descr="Logo&#10;&#10;Description automatically generated">
            <a:extLst>
              <a:ext uri="{FF2B5EF4-FFF2-40B4-BE49-F238E27FC236}">
                <a16:creationId xmlns:a16="http://schemas.microsoft.com/office/drawing/2014/main" id="{B1421B2C-8CD2-204A-99EB-DC935825451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77000" y="1822450"/>
            <a:ext cx="5702300" cy="3213100"/>
          </a:xfrm>
          <a:prstGeom prst="rect">
            <a:avLst/>
          </a:prstGeom>
        </p:spPr>
      </p:pic>
    </p:spTree>
    <p:extLst>
      <p:ext uri="{BB962C8B-B14F-4D97-AF65-F5344CB8AC3E}">
        <p14:creationId xmlns:p14="http://schemas.microsoft.com/office/powerpoint/2010/main" val="15831863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0" y="0"/>
            <a:ext cx="5647113" cy="1044488"/>
          </a:xfrm>
          <a:prstGeom prst="rect">
            <a:avLst/>
          </a:prstGeom>
        </p:spPr>
        <p:txBody>
          <a:bodyPr vert="horz" lIns="91440" tIns="45720" rIns="91440" bIns="45720" rtlCol="0" anchor="b">
            <a:normAutofit fontScale="9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dirty="0">
                <a:solidFill>
                  <a:schemeClr val="bg1"/>
                </a:solidFill>
                <a:latin typeface="HelveticaNeueLT Pro 45 Lt" panose="020B0403020202020204" pitchFamily="34" charset="0"/>
              </a:rPr>
              <a:t>API CONTRACT</a:t>
            </a:r>
            <a:endParaRPr lang="bg-BG" dirty="0">
              <a:solidFill>
                <a:schemeClr val="bg1"/>
              </a:solidFill>
            </a:endParaRPr>
          </a:p>
        </p:txBody>
      </p:sp>
      <p:pic>
        <p:nvPicPr>
          <p:cNvPr id="5" name="Graphic 4" descr="Checkbox Crossed with solid fill">
            <a:extLst>
              <a:ext uri="{FF2B5EF4-FFF2-40B4-BE49-F238E27FC236}">
                <a16:creationId xmlns:a16="http://schemas.microsoft.com/office/drawing/2014/main" id="{99423A4A-E026-994E-9AD3-18510EFF7F3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009686" y="214407"/>
            <a:ext cx="373073" cy="373073"/>
          </a:xfrm>
          <a:prstGeom prst="rect">
            <a:avLst/>
          </a:prstGeom>
        </p:spPr>
      </p:pic>
      <p:pic>
        <p:nvPicPr>
          <p:cNvPr id="6" name="Graphic 5" descr="Checkbox Ticked with solid fill">
            <a:extLst>
              <a:ext uri="{FF2B5EF4-FFF2-40B4-BE49-F238E27FC236}">
                <a16:creationId xmlns:a16="http://schemas.microsoft.com/office/drawing/2014/main" id="{89A11647-1CE1-BF45-9F93-F76E953580E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009687" y="-34465"/>
            <a:ext cx="373073" cy="373073"/>
          </a:xfrm>
          <a:prstGeom prst="rect">
            <a:avLst/>
          </a:prstGeom>
        </p:spPr>
      </p:pic>
      <p:pic>
        <p:nvPicPr>
          <p:cNvPr id="7" name="Picture 6">
            <a:extLst>
              <a:ext uri="{FF2B5EF4-FFF2-40B4-BE49-F238E27FC236}">
                <a16:creationId xmlns:a16="http://schemas.microsoft.com/office/drawing/2014/main" id="{7A51ECB3-077C-AB4B-AAC1-C7833C9C316F}"/>
              </a:ext>
            </a:extLst>
          </p:cNvPr>
          <p:cNvPicPr>
            <a:picLocks noChangeAspect="1"/>
          </p:cNvPicPr>
          <p:nvPr/>
        </p:nvPicPr>
        <p:blipFill>
          <a:blip r:embed="rId7"/>
          <a:stretch>
            <a:fillRect/>
          </a:stretch>
        </p:blipFill>
        <p:spPr>
          <a:xfrm>
            <a:off x="11326941" y="0"/>
            <a:ext cx="865059" cy="866981"/>
          </a:xfrm>
          <a:prstGeom prst="rect">
            <a:avLst/>
          </a:prstGeom>
        </p:spPr>
      </p:pic>
      <p:sp>
        <p:nvSpPr>
          <p:cNvPr id="8" name="Inhaltsplatzhalter 6">
            <a:extLst>
              <a:ext uri="{FF2B5EF4-FFF2-40B4-BE49-F238E27FC236}">
                <a16:creationId xmlns:a16="http://schemas.microsoft.com/office/drawing/2014/main" id="{785188F6-0ADD-FD4E-B613-71DFC033035F}"/>
              </a:ext>
            </a:extLst>
          </p:cNvPr>
          <p:cNvSpPr txBox="1">
            <a:spLocks/>
          </p:cNvSpPr>
          <p:nvPr/>
        </p:nvSpPr>
        <p:spPr>
          <a:xfrm>
            <a:off x="366101" y="2179840"/>
            <a:ext cx="8761273" cy="3547629"/>
          </a:xfrm>
          <a:prstGeom prst="rect">
            <a:avLst/>
          </a:prstGeom>
        </p:spPr>
        <p:txBody>
          <a:bodyPr>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GB" sz="1600" b="1" dirty="0">
                <a:solidFill>
                  <a:schemeClr val="bg1"/>
                </a:solidFill>
                <a:latin typeface="Arial" panose="020B0604020202020204" pitchFamily="34" charset="0"/>
                <a:cs typeface="Arial" panose="020B0604020202020204" pitchFamily="34" charset="0"/>
              </a:rPr>
              <a:t>In the current situation of increased remote working, having a common, simple medium of communication such as an </a:t>
            </a:r>
            <a:r>
              <a:rPr lang="en-GB" sz="1600" b="1" dirty="0" err="1">
                <a:solidFill>
                  <a:schemeClr val="bg1"/>
                </a:solidFill>
                <a:latin typeface="Arial" panose="020B0604020202020204" pitchFamily="34" charset="0"/>
                <a:cs typeface="Arial" panose="020B0604020202020204" pitchFamily="34" charset="0"/>
              </a:rPr>
              <a:t>OpenAPI</a:t>
            </a:r>
            <a:r>
              <a:rPr lang="en-GB" sz="1600" b="1" dirty="0">
                <a:solidFill>
                  <a:schemeClr val="bg1"/>
                </a:solidFill>
                <a:latin typeface="Arial" panose="020B0604020202020204" pitchFamily="34" charset="0"/>
                <a:cs typeface="Arial" panose="020B0604020202020204" pitchFamily="34" charset="0"/>
              </a:rPr>
              <a:t> spec document is indispensable in meeting your requirements when building APIs.</a:t>
            </a:r>
            <a:endParaRPr lang="de-DE" sz="1600" b="1" dirty="0">
              <a:solidFill>
                <a:schemeClr val="bg1"/>
              </a:solidFill>
              <a:latin typeface="Arial" panose="020B0604020202020204" pitchFamily="34" charset="0"/>
              <a:cs typeface="Arial" panose="020B0604020202020204" pitchFamily="34" charset="0"/>
            </a:endParaRPr>
          </a:p>
          <a:p>
            <a:endParaRPr lang="en-GB" sz="1600" dirty="0">
              <a:solidFill>
                <a:schemeClr val="bg1"/>
              </a:solidFill>
              <a:latin typeface="Arial" panose="020B0604020202020204" pitchFamily="34" charset="0"/>
              <a:cs typeface="Arial" panose="020B0604020202020204" pitchFamily="34" charset="0"/>
            </a:endParaRPr>
          </a:p>
          <a:p>
            <a:r>
              <a:rPr lang="en-GB" sz="1600" dirty="0">
                <a:solidFill>
                  <a:schemeClr val="bg1"/>
                </a:solidFill>
                <a:latin typeface="Arial" panose="020B0604020202020204" pitchFamily="34" charset="0"/>
                <a:cs typeface="Arial" panose="020B0604020202020204" pitchFamily="34" charset="0"/>
              </a:rPr>
              <a:t>Things get</a:t>
            </a:r>
            <a:r>
              <a:rPr lang="bg-BG" sz="1600" dirty="0">
                <a:solidFill>
                  <a:schemeClr val="bg1"/>
                </a:solidFill>
                <a:latin typeface="Arial" panose="020B0604020202020204" pitchFamily="34" charset="0"/>
                <a:cs typeface="Arial" panose="020B0604020202020204" pitchFamily="34" charset="0"/>
              </a:rPr>
              <a:t> </a:t>
            </a:r>
            <a:r>
              <a:rPr lang="en-GB" sz="1600" dirty="0">
                <a:solidFill>
                  <a:schemeClr val="bg1"/>
                </a:solidFill>
                <a:latin typeface="Arial" panose="020B0604020202020204" pitchFamily="34" charset="0"/>
                <a:cs typeface="Arial" panose="020B0604020202020204" pitchFamily="34" charset="0"/>
              </a:rPr>
              <a:t>even more exciting when this so-called document can:</a:t>
            </a:r>
            <a:endParaRPr lang="de-DE" sz="1600" dirty="0">
              <a:solidFill>
                <a:schemeClr val="bg1"/>
              </a:solidFill>
              <a:latin typeface="Arial" panose="020B0604020202020204" pitchFamily="34" charset="0"/>
              <a:cs typeface="Arial" panose="020B0604020202020204" pitchFamily="34" charset="0"/>
            </a:endParaRPr>
          </a:p>
          <a:p>
            <a:pPr lvl="2"/>
            <a:endParaRPr lang="en-GB" sz="1600" dirty="0">
              <a:solidFill>
                <a:schemeClr val="bg1"/>
              </a:solidFill>
              <a:latin typeface="Arial" panose="020B0604020202020204" pitchFamily="34" charset="0"/>
              <a:cs typeface="Arial" panose="020B0604020202020204" pitchFamily="34" charset="0"/>
            </a:endParaRPr>
          </a:p>
          <a:p>
            <a:pPr marL="285750" lvl="2" indent="-285750">
              <a:buClr>
                <a:schemeClr val="bg1"/>
              </a:buClr>
              <a:buFont typeface="Arial" panose="020B0604020202020204" pitchFamily="34" charset="0"/>
              <a:buChar char="•"/>
            </a:pPr>
            <a:r>
              <a:rPr lang="en-GB" sz="1600" dirty="0">
                <a:solidFill>
                  <a:schemeClr val="bg1"/>
                </a:solidFill>
                <a:latin typeface="Arial" panose="020B0604020202020204" pitchFamily="34" charset="0"/>
                <a:cs typeface="Arial" panose="020B0604020202020204" pitchFamily="34" charset="0"/>
              </a:rPr>
              <a:t>Serve as a contract</a:t>
            </a:r>
          </a:p>
          <a:p>
            <a:pPr marL="285750" lvl="2" indent="-285750">
              <a:buClr>
                <a:schemeClr val="bg1"/>
              </a:buClr>
              <a:buFont typeface="Arial" panose="020B0604020202020204" pitchFamily="34" charset="0"/>
              <a:buChar char="•"/>
            </a:pPr>
            <a:r>
              <a:rPr lang="de-DE" sz="1600" dirty="0" err="1">
                <a:solidFill>
                  <a:schemeClr val="bg1"/>
                </a:solidFill>
                <a:latin typeface="Arial" panose="020B0604020202020204" pitchFamily="34" charset="0"/>
                <a:cs typeface="Arial" panose="020B0604020202020204" pitchFamily="34" charset="0"/>
              </a:rPr>
              <a:t>Generate</a:t>
            </a:r>
            <a:r>
              <a:rPr lang="de-DE" sz="1600" dirty="0">
                <a:solidFill>
                  <a:schemeClr val="bg1"/>
                </a:solidFill>
                <a:latin typeface="Arial" panose="020B0604020202020204" pitchFamily="34" charset="0"/>
                <a:cs typeface="Arial" panose="020B0604020202020204" pitchFamily="34" charset="0"/>
              </a:rPr>
              <a:t> </a:t>
            </a:r>
            <a:r>
              <a:rPr lang="de-DE" sz="1600" dirty="0" err="1">
                <a:solidFill>
                  <a:schemeClr val="bg1"/>
                </a:solidFill>
                <a:latin typeface="Arial" panose="020B0604020202020204" pitchFamily="34" charset="0"/>
                <a:cs typeface="Arial" panose="020B0604020202020204" pitchFamily="34" charset="0"/>
              </a:rPr>
              <a:t>clients</a:t>
            </a:r>
            <a:r>
              <a:rPr lang="de-DE" sz="1600" dirty="0">
                <a:solidFill>
                  <a:schemeClr val="bg1"/>
                </a:solidFill>
                <a:latin typeface="Arial" panose="020B0604020202020204" pitchFamily="34" charset="0"/>
                <a:cs typeface="Arial" panose="020B0604020202020204" pitchFamily="34" charset="0"/>
              </a:rPr>
              <a:t>, </a:t>
            </a:r>
            <a:r>
              <a:rPr lang="de-DE" sz="1600" dirty="0" err="1">
                <a:solidFill>
                  <a:schemeClr val="bg1"/>
                </a:solidFill>
                <a:latin typeface="Arial" panose="020B0604020202020204" pitchFamily="34" charset="0"/>
                <a:cs typeface="Arial" panose="020B0604020202020204" pitchFamily="34" charset="0"/>
              </a:rPr>
              <a:t>servers</a:t>
            </a:r>
            <a:r>
              <a:rPr lang="de-DE" sz="1600" dirty="0">
                <a:solidFill>
                  <a:schemeClr val="bg1"/>
                </a:solidFill>
                <a:latin typeface="Arial" panose="020B0604020202020204" pitchFamily="34" charset="0"/>
                <a:cs typeface="Arial" panose="020B0604020202020204" pitchFamily="34" charset="0"/>
              </a:rPr>
              <a:t>, </a:t>
            </a:r>
            <a:r>
              <a:rPr lang="de-DE" sz="1600" dirty="0" err="1">
                <a:solidFill>
                  <a:schemeClr val="bg1"/>
                </a:solidFill>
                <a:latin typeface="Arial" panose="020B0604020202020204" pitchFamily="34" charset="0"/>
                <a:cs typeface="Arial" panose="020B0604020202020204" pitchFamily="34" charset="0"/>
              </a:rPr>
              <a:t>and</a:t>
            </a:r>
            <a:r>
              <a:rPr lang="de-DE" sz="1600" dirty="0">
                <a:solidFill>
                  <a:schemeClr val="bg1"/>
                </a:solidFill>
                <a:latin typeface="Arial" panose="020B0604020202020204" pitchFamily="34" charset="0"/>
                <a:cs typeface="Arial" panose="020B0604020202020204" pitchFamily="34" charset="0"/>
              </a:rPr>
              <a:t> </a:t>
            </a:r>
            <a:r>
              <a:rPr lang="de-DE" sz="1600" dirty="0" err="1">
                <a:solidFill>
                  <a:schemeClr val="bg1"/>
                </a:solidFill>
                <a:latin typeface="Arial" panose="020B0604020202020204" pitchFamily="34" charset="0"/>
                <a:cs typeface="Arial" panose="020B0604020202020204" pitchFamily="34" charset="0"/>
              </a:rPr>
              <a:t>documentation</a:t>
            </a:r>
            <a:r>
              <a:rPr lang="de-DE" sz="1600" dirty="0">
                <a:solidFill>
                  <a:schemeClr val="bg1"/>
                </a:solidFill>
                <a:latin typeface="Arial" panose="020B0604020202020204" pitchFamily="34" charset="0"/>
                <a:cs typeface="Arial" panose="020B0604020202020204" pitchFamily="34" charset="0"/>
              </a:rPr>
              <a:t> in a </a:t>
            </a:r>
            <a:r>
              <a:rPr lang="de-DE" sz="1600" dirty="0" err="1">
                <a:solidFill>
                  <a:schemeClr val="bg1"/>
                </a:solidFill>
                <a:latin typeface="Arial" panose="020B0604020202020204" pitchFamily="34" charset="0"/>
                <a:cs typeface="Arial" panose="020B0604020202020204" pitchFamily="34" charset="0"/>
              </a:rPr>
              <a:t>plethora</a:t>
            </a:r>
            <a:r>
              <a:rPr lang="de-DE" sz="1600" dirty="0">
                <a:solidFill>
                  <a:schemeClr val="bg1"/>
                </a:solidFill>
                <a:latin typeface="Arial" panose="020B0604020202020204" pitchFamily="34" charset="0"/>
                <a:cs typeface="Arial" panose="020B0604020202020204" pitchFamily="34" charset="0"/>
              </a:rPr>
              <a:t> </a:t>
            </a:r>
            <a:r>
              <a:rPr lang="de-DE" sz="1600" dirty="0" err="1">
                <a:solidFill>
                  <a:schemeClr val="bg1"/>
                </a:solidFill>
                <a:latin typeface="Arial" panose="020B0604020202020204" pitchFamily="34" charset="0"/>
                <a:cs typeface="Arial" panose="020B0604020202020204" pitchFamily="34" charset="0"/>
              </a:rPr>
              <a:t>of</a:t>
            </a:r>
            <a:r>
              <a:rPr lang="de-DE" sz="1600" dirty="0">
                <a:solidFill>
                  <a:schemeClr val="bg1"/>
                </a:solidFill>
                <a:latin typeface="Arial" panose="020B0604020202020204" pitchFamily="34" charset="0"/>
                <a:cs typeface="Arial" panose="020B0604020202020204" pitchFamily="34" charset="0"/>
              </a:rPr>
              <a:t> </a:t>
            </a:r>
            <a:r>
              <a:rPr lang="de-DE" sz="1600" dirty="0" err="1">
                <a:solidFill>
                  <a:schemeClr val="bg1"/>
                </a:solidFill>
                <a:latin typeface="Arial" panose="020B0604020202020204" pitchFamily="34" charset="0"/>
                <a:cs typeface="Arial" panose="020B0604020202020204" pitchFamily="34" charset="0"/>
              </a:rPr>
              <a:t>languages</a:t>
            </a:r>
            <a:endParaRPr lang="de-DE" sz="1600" dirty="0">
              <a:solidFill>
                <a:schemeClr val="bg1"/>
              </a:solidFill>
              <a:latin typeface="Arial" panose="020B0604020202020204" pitchFamily="34" charset="0"/>
              <a:cs typeface="Arial" panose="020B0604020202020204" pitchFamily="34" charset="0"/>
            </a:endParaRPr>
          </a:p>
          <a:p>
            <a:pPr marL="285750" lvl="2" indent="-285750">
              <a:buClr>
                <a:schemeClr val="bg1"/>
              </a:buClr>
              <a:buFont typeface="Arial" panose="020B0604020202020204" pitchFamily="34" charset="0"/>
              <a:buChar char="•"/>
            </a:pPr>
            <a:r>
              <a:rPr lang="de-DE" sz="1600" dirty="0" err="1">
                <a:solidFill>
                  <a:schemeClr val="bg1"/>
                </a:solidFill>
                <a:latin typeface="Arial" panose="020B0604020202020204" pitchFamily="34" charset="0"/>
                <a:cs typeface="Arial" panose="020B0604020202020204" pitchFamily="34" charset="0"/>
              </a:rPr>
              <a:t>Put</a:t>
            </a:r>
            <a:r>
              <a:rPr lang="de-DE" sz="1600" dirty="0">
                <a:solidFill>
                  <a:schemeClr val="bg1"/>
                </a:solidFill>
                <a:latin typeface="Arial" panose="020B0604020202020204" pitchFamily="34" charset="0"/>
                <a:cs typeface="Arial" panose="020B0604020202020204" pitchFamily="34" charset="0"/>
              </a:rPr>
              <a:t> </a:t>
            </a:r>
            <a:r>
              <a:rPr lang="de-DE" sz="1600" dirty="0" err="1">
                <a:solidFill>
                  <a:schemeClr val="bg1"/>
                </a:solidFill>
                <a:latin typeface="Arial" panose="020B0604020202020204" pitchFamily="34" charset="0"/>
                <a:cs typeface="Arial" panose="020B0604020202020204" pitchFamily="34" charset="0"/>
              </a:rPr>
              <a:t>your</a:t>
            </a:r>
            <a:r>
              <a:rPr lang="de-DE" sz="1600" dirty="0">
                <a:solidFill>
                  <a:schemeClr val="bg1"/>
                </a:solidFill>
                <a:latin typeface="Arial" panose="020B0604020202020204" pitchFamily="34" charset="0"/>
                <a:cs typeface="Arial" panose="020B0604020202020204" pitchFamily="34" charset="0"/>
              </a:rPr>
              <a:t> </a:t>
            </a:r>
            <a:r>
              <a:rPr lang="de-DE" sz="1600" dirty="0" err="1">
                <a:solidFill>
                  <a:schemeClr val="bg1"/>
                </a:solidFill>
                <a:latin typeface="Arial" panose="020B0604020202020204" pitchFamily="34" charset="0"/>
                <a:cs typeface="Arial" panose="020B0604020202020204" pitchFamily="34" charset="0"/>
              </a:rPr>
              <a:t>developers</a:t>
            </a:r>
            <a:r>
              <a:rPr lang="de-DE" sz="1600" dirty="0">
                <a:solidFill>
                  <a:schemeClr val="bg1"/>
                </a:solidFill>
                <a:latin typeface="Arial" panose="020B0604020202020204" pitchFamily="34" charset="0"/>
                <a:cs typeface="Arial" panose="020B0604020202020204" pitchFamily="34" charset="0"/>
              </a:rPr>
              <a:t> </a:t>
            </a:r>
            <a:r>
              <a:rPr lang="de-DE" sz="1600" dirty="0" err="1">
                <a:solidFill>
                  <a:schemeClr val="bg1"/>
                </a:solidFill>
                <a:latin typeface="Arial" panose="020B0604020202020204" pitchFamily="34" charset="0"/>
                <a:cs typeface="Arial" panose="020B0604020202020204" pitchFamily="34" charset="0"/>
              </a:rPr>
              <a:t>and</a:t>
            </a:r>
            <a:r>
              <a:rPr lang="de-DE" sz="1600" dirty="0">
                <a:solidFill>
                  <a:schemeClr val="bg1"/>
                </a:solidFill>
                <a:latin typeface="Arial" panose="020B0604020202020204" pitchFamily="34" charset="0"/>
                <a:cs typeface="Arial" panose="020B0604020202020204" pitchFamily="34" charset="0"/>
              </a:rPr>
              <a:t> </a:t>
            </a:r>
            <a:r>
              <a:rPr lang="de-DE" sz="1600" dirty="0" err="1">
                <a:solidFill>
                  <a:schemeClr val="bg1"/>
                </a:solidFill>
                <a:latin typeface="Arial" panose="020B0604020202020204" pitchFamily="34" charset="0"/>
                <a:cs typeface="Arial" panose="020B0604020202020204" pitchFamily="34" charset="0"/>
              </a:rPr>
              <a:t>client</a:t>
            </a:r>
            <a:r>
              <a:rPr lang="de-DE" sz="1600" dirty="0">
                <a:solidFill>
                  <a:schemeClr val="bg1"/>
                </a:solidFill>
                <a:latin typeface="Arial" panose="020B0604020202020204" pitchFamily="34" charset="0"/>
                <a:cs typeface="Arial" panose="020B0604020202020204" pitchFamily="34" charset="0"/>
              </a:rPr>
              <a:t> </a:t>
            </a:r>
            <a:r>
              <a:rPr lang="de-DE" sz="1600" dirty="0" err="1">
                <a:solidFill>
                  <a:schemeClr val="bg1"/>
                </a:solidFill>
                <a:latin typeface="Arial" panose="020B0604020202020204" pitchFamily="34" charset="0"/>
                <a:cs typeface="Arial" panose="020B0604020202020204" pitchFamily="34" charset="0"/>
              </a:rPr>
              <a:t>first</a:t>
            </a:r>
            <a:endParaRPr lang="de-DE" sz="1600" dirty="0">
              <a:solidFill>
                <a:schemeClr val="bg1"/>
              </a:solidFill>
              <a:latin typeface="Arial" panose="020B0604020202020204" pitchFamily="34" charset="0"/>
              <a:cs typeface="Arial" panose="020B0604020202020204" pitchFamily="34" charset="0"/>
            </a:endParaRPr>
          </a:p>
          <a:p>
            <a:pPr marL="285750" lvl="2" indent="-285750">
              <a:buClr>
                <a:schemeClr val="bg1"/>
              </a:buClr>
              <a:buFont typeface="Arial" panose="020B0604020202020204" pitchFamily="34" charset="0"/>
              <a:buChar char="•"/>
            </a:pPr>
            <a:r>
              <a:rPr lang="de-DE" sz="1600" dirty="0" err="1">
                <a:solidFill>
                  <a:schemeClr val="bg1"/>
                </a:solidFill>
                <a:latin typeface="Arial" panose="020B0604020202020204" pitchFamily="34" charset="0"/>
                <a:cs typeface="Arial" panose="020B0604020202020204" pitchFamily="34" charset="0"/>
              </a:rPr>
              <a:t>Have</a:t>
            </a:r>
            <a:r>
              <a:rPr lang="de-DE" sz="1600" dirty="0">
                <a:solidFill>
                  <a:schemeClr val="bg1"/>
                </a:solidFill>
                <a:latin typeface="Arial" panose="020B0604020202020204" pitchFamily="34" charset="0"/>
                <a:cs typeface="Arial" panose="020B0604020202020204" pitchFamily="34" charset="0"/>
              </a:rPr>
              <a:t> </a:t>
            </a:r>
            <a:r>
              <a:rPr lang="de-DE" sz="1600" dirty="0" err="1">
                <a:solidFill>
                  <a:schemeClr val="bg1"/>
                </a:solidFill>
                <a:latin typeface="Arial" panose="020B0604020202020204" pitchFamily="34" charset="0"/>
                <a:cs typeface="Arial" panose="020B0604020202020204" pitchFamily="34" charset="0"/>
              </a:rPr>
              <a:t>Automatic</a:t>
            </a:r>
            <a:r>
              <a:rPr lang="de-DE" sz="1600" dirty="0">
                <a:solidFill>
                  <a:schemeClr val="bg1"/>
                </a:solidFill>
                <a:latin typeface="Arial" panose="020B0604020202020204" pitchFamily="34" charset="0"/>
                <a:cs typeface="Arial" panose="020B0604020202020204" pitchFamily="34" charset="0"/>
              </a:rPr>
              <a:t>, Fail-fast, API Validation</a:t>
            </a:r>
          </a:p>
          <a:p>
            <a:pPr marL="285750" lvl="2" indent="-285750">
              <a:buClr>
                <a:schemeClr val="bg1"/>
              </a:buClr>
              <a:buFont typeface="Arial" panose="020B0604020202020204" pitchFamily="34" charset="0"/>
              <a:buChar char="•"/>
            </a:pPr>
            <a:r>
              <a:rPr lang="de-DE" sz="1600" dirty="0" err="1">
                <a:solidFill>
                  <a:schemeClr val="bg1"/>
                </a:solidFill>
                <a:latin typeface="Arial" panose="020B0604020202020204" pitchFamily="34" charset="0"/>
                <a:cs typeface="Arial" panose="020B0604020202020204" pitchFamily="34" charset="0"/>
              </a:rPr>
              <a:t>Is</a:t>
            </a:r>
            <a:r>
              <a:rPr lang="de-DE" sz="1600" dirty="0">
                <a:solidFill>
                  <a:schemeClr val="bg1"/>
                </a:solidFill>
                <a:latin typeface="Arial" panose="020B0604020202020204" pitchFamily="34" charset="0"/>
                <a:cs typeface="Arial" panose="020B0604020202020204" pitchFamily="34" charset="0"/>
              </a:rPr>
              <a:t> Cross-</a:t>
            </a:r>
            <a:r>
              <a:rPr lang="de-DE" sz="1600" dirty="0" err="1">
                <a:solidFill>
                  <a:schemeClr val="bg1"/>
                </a:solidFill>
                <a:latin typeface="Arial" panose="020B0604020202020204" pitchFamily="34" charset="0"/>
                <a:cs typeface="Arial" panose="020B0604020202020204" pitchFamily="34" charset="0"/>
              </a:rPr>
              <a:t>Platform</a:t>
            </a:r>
            <a:r>
              <a:rPr lang="de-DE" sz="1600" dirty="0">
                <a:solidFill>
                  <a:schemeClr val="bg1"/>
                </a:solidFill>
                <a:latin typeface="Arial" panose="020B0604020202020204" pitchFamily="34" charset="0"/>
                <a:cs typeface="Arial" panose="020B0604020202020204" pitchFamily="34" charset="0"/>
              </a:rPr>
              <a:t> </a:t>
            </a:r>
            <a:r>
              <a:rPr lang="de-DE" sz="1600" dirty="0" err="1">
                <a:solidFill>
                  <a:schemeClr val="bg1"/>
                </a:solidFill>
                <a:latin typeface="Arial" panose="020B0604020202020204" pitchFamily="34" charset="0"/>
                <a:cs typeface="Arial" panose="020B0604020202020204" pitchFamily="34" charset="0"/>
              </a:rPr>
              <a:t>and</a:t>
            </a:r>
            <a:r>
              <a:rPr lang="de-DE" sz="1600" dirty="0">
                <a:solidFill>
                  <a:schemeClr val="bg1"/>
                </a:solidFill>
                <a:latin typeface="Arial" panose="020B0604020202020204" pitchFamily="34" charset="0"/>
                <a:cs typeface="Arial" panose="020B0604020202020204" pitchFamily="34" charset="0"/>
              </a:rPr>
              <a:t> Language </a:t>
            </a:r>
            <a:r>
              <a:rPr lang="de-DE" sz="1600" dirty="0" err="1">
                <a:solidFill>
                  <a:schemeClr val="bg1"/>
                </a:solidFill>
                <a:latin typeface="Arial" panose="020B0604020202020204" pitchFamily="34" charset="0"/>
                <a:cs typeface="Arial" panose="020B0604020202020204" pitchFamily="34" charset="0"/>
              </a:rPr>
              <a:t>Agnostic</a:t>
            </a:r>
            <a:endParaRPr lang="de-DE" sz="1600" dirty="0">
              <a:solidFill>
                <a:schemeClr val="bg1"/>
              </a:solidFill>
              <a:latin typeface="Arial" panose="020B0604020202020204" pitchFamily="34" charset="0"/>
              <a:cs typeface="Arial" panose="020B0604020202020204" pitchFamily="34" charset="0"/>
            </a:endParaRPr>
          </a:p>
          <a:p>
            <a:pPr marL="285750" lvl="2" indent="-285750">
              <a:buClr>
                <a:schemeClr val="bg1"/>
              </a:buClr>
              <a:buFont typeface="Arial" panose="020B0604020202020204" pitchFamily="34" charset="0"/>
              <a:buChar char="•"/>
            </a:pPr>
            <a:r>
              <a:rPr lang="de-DE" sz="1600" dirty="0" err="1">
                <a:solidFill>
                  <a:schemeClr val="bg1"/>
                </a:solidFill>
                <a:latin typeface="Arial" panose="020B0604020202020204" pitchFamily="34" charset="0"/>
                <a:cs typeface="Arial" panose="020B0604020202020204" pitchFamily="34" charset="0"/>
              </a:rPr>
              <a:t>Is</a:t>
            </a:r>
            <a:r>
              <a:rPr lang="de-DE" sz="1600" dirty="0">
                <a:solidFill>
                  <a:schemeClr val="bg1"/>
                </a:solidFill>
                <a:latin typeface="Arial" panose="020B0604020202020204" pitchFamily="34" charset="0"/>
                <a:cs typeface="Arial" panose="020B0604020202020204" pitchFamily="34" charset="0"/>
              </a:rPr>
              <a:t> </a:t>
            </a:r>
            <a:r>
              <a:rPr lang="de-DE" sz="1600" dirty="0" err="1">
                <a:solidFill>
                  <a:schemeClr val="bg1"/>
                </a:solidFill>
                <a:latin typeface="Arial" panose="020B0604020202020204" pitchFamily="34" charset="0"/>
                <a:cs typeface="Arial" panose="020B0604020202020204" pitchFamily="34" charset="0"/>
              </a:rPr>
              <a:t>both</a:t>
            </a:r>
            <a:r>
              <a:rPr lang="de-DE" sz="1600" dirty="0">
                <a:solidFill>
                  <a:schemeClr val="bg1"/>
                </a:solidFill>
                <a:latin typeface="Arial" panose="020B0604020202020204" pitchFamily="34" charset="0"/>
                <a:cs typeface="Arial" panose="020B0604020202020204" pitchFamily="34" charset="0"/>
              </a:rPr>
              <a:t> human </a:t>
            </a:r>
            <a:r>
              <a:rPr lang="de-DE" sz="1600" dirty="0" err="1">
                <a:solidFill>
                  <a:schemeClr val="bg1"/>
                </a:solidFill>
                <a:latin typeface="Arial" panose="020B0604020202020204" pitchFamily="34" charset="0"/>
                <a:cs typeface="Arial" panose="020B0604020202020204" pitchFamily="34" charset="0"/>
              </a:rPr>
              <a:t>and</a:t>
            </a:r>
            <a:r>
              <a:rPr lang="de-DE" sz="1600" dirty="0">
                <a:solidFill>
                  <a:schemeClr val="bg1"/>
                </a:solidFill>
                <a:latin typeface="Arial" panose="020B0604020202020204" pitchFamily="34" charset="0"/>
                <a:cs typeface="Arial" panose="020B0604020202020204" pitchFamily="34" charset="0"/>
              </a:rPr>
              <a:t> </a:t>
            </a:r>
            <a:r>
              <a:rPr lang="de-DE" sz="1600" dirty="0" err="1">
                <a:solidFill>
                  <a:schemeClr val="bg1"/>
                </a:solidFill>
                <a:latin typeface="Arial" panose="020B0604020202020204" pitchFamily="34" charset="0"/>
                <a:cs typeface="Arial" panose="020B0604020202020204" pitchFamily="34" charset="0"/>
              </a:rPr>
              <a:t>machine</a:t>
            </a:r>
            <a:r>
              <a:rPr lang="de-DE" sz="1600" dirty="0">
                <a:solidFill>
                  <a:schemeClr val="bg1"/>
                </a:solidFill>
                <a:latin typeface="Arial" panose="020B0604020202020204" pitchFamily="34" charset="0"/>
                <a:cs typeface="Arial" panose="020B0604020202020204" pitchFamily="34" charset="0"/>
              </a:rPr>
              <a:t> </a:t>
            </a:r>
            <a:r>
              <a:rPr lang="de-DE" sz="1600" dirty="0" err="1">
                <a:solidFill>
                  <a:schemeClr val="bg1"/>
                </a:solidFill>
                <a:latin typeface="Arial" panose="020B0604020202020204" pitchFamily="34" charset="0"/>
                <a:cs typeface="Arial" panose="020B0604020202020204" pitchFamily="34" charset="0"/>
              </a:rPr>
              <a:t>readable</a:t>
            </a:r>
            <a:r>
              <a:rPr lang="de-DE" sz="1600" dirty="0">
                <a:solidFill>
                  <a:schemeClr val="bg1"/>
                </a:solidFill>
                <a:latin typeface="Arial" panose="020B0604020202020204" pitchFamily="34" charset="0"/>
                <a:cs typeface="Arial" panose="020B0604020202020204" pitchFamily="34" charset="0"/>
              </a:rPr>
              <a:t> in YAML </a:t>
            </a:r>
            <a:r>
              <a:rPr lang="de-DE" sz="1600" dirty="0" err="1">
                <a:solidFill>
                  <a:schemeClr val="bg1"/>
                </a:solidFill>
                <a:latin typeface="Arial" panose="020B0604020202020204" pitchFamily="34" charset="0"/>
                <a:cs typeface="Arial" panose="020B0604020202020204" pitchFamily="34" charset="0"/>
              </a:rPr>
              <a:t>or</a:t>
            </a:r>
            <a:r>
              <a:rPr lang="de-DE" sz="1600" dirty="0">
                <a:solidFill>
                  <a:schemeClr val="bg1"/>
                </a:solidFill>
                <a:latin typeface="Arial" panose="020B0604020202020204" pitchFamily="34" charset="0"/>
                <a:cs typeface="Arial" panose="020B0604020202020204" pitchFamily="34" charset="0"/>
              </a:rPr>
              <a:t> JSON</a:t>
            </a:r>
          </a:p>
          <a:p>
            <a:pPr marL="285750" lvl="2" indent="-285750">
              <a:buClr>
                <a:schemeClr val="bg1"/>
              </a:buClr>
              <a:buFont typeface="Arial" panose="020B0604020202020204" pitchFamily="34" charset="0"/>
              <a:buChar char="•"/>
            </a:pPr>
            <a:r>
              <a:rPr lang="de-DE" sz="1600" dirty="0">
                <a:solidFill>
                  <a:schemeClr val="bg1"/>
                </a:solidFill>
                <a:latin typeface="Arial" panose="020B0604020202020204" pitchFamily="34" charset="0"/>
                <a:cs typeface="Arial" panose="020B0604020202020204" pitchFamily="34" charset="0"/>
              </a:rPr>
              <a:t>Speeds </a:t>
            </a:r>
            <a:r>
              <a:rPr lang="de-DE" sz="1600" dirty="0" err="1">
                <a:solidFill>
                  <a:schemeClr val="bg1"/>
                </a:solidFill>
                <a:latin typeface="Arial" panose="020B0604020202020204" pitchFamily="34" charset="0"/>
                <a:cs typeface="Arial" panose="020B0604020202020204" pitchFamily="34" charset="0"/>
              </a:rPr>
              <a:t>up</a:t>
            </a:r>
            <a:r>
              <a:rPr lang="de-DE" sz="1600" dirty="0">
                <a:solidFill>
                  <a:schemeClr val="bg1"/>
                </a:solidFill>
                <a:latin typeface="Arial" panose="020B0604020202020204" pitchFamily="34" charset="0"/>
                <a:cs typeface="Arial" panose="020B0604020202020204" pitchFamily="34" charset="0"/>
              </a:rPr>
              <a:t> </a:t>
            </a:r>
            <a:r>
              <a:rPr lang="de-DE" sz="1600" dirty="0" err="1">
                <a:solidFill>
                  <a:schemeClr val="bg1"/>
                </a:solidFill>
                <a:latin typeface="Arial" panose="020B0604020202020204" pitchFamily="34" charset="0"/>
                <a:cs typeface="Arial" panose="020B0604020202020204" pitchFamily="34" charset="0"/>
              </a:rPr>
              <a:t>development</a:t>
            </a:r>
            <a:r>
              <a:rPr lang="de-DE" sz="1600" dirty="0">
                <a:solidFill>
                  <a:schemeClr val="bg1"/>
                </a:solidFill>
                <a:latin typeface="Arial" panose="020B0604020202020204" pitchFamily="34" charset="0"/>
                <a:cs typeface="Arial" panose="020B0604020202020204" pitchFamily="34" charset="0"/>
              </a:rPr>
              <a:t>, </a:t>
            </a:r>
            <a:r>
              <a:rPr lang="de-DE" sz="1600" dirty="0" err="1">
                <a:solidFill>
                  <a:schemeClr val="bg1"/>
                </a:solidFill>
                <a:latin typeface="Arial" panose="020B0604020202020204" pitchFamily="34" charset="0"/>
                <a:cs typeface="Arial" panose="020B0604020202020204" pitchFamily="34" charset="0"/>
              </a:rPr>
              <a:t>prototyping</a:t>
            </a:r>
            <a:r>
              <a:rPr lang="de-DE" sz="1600" dirty="0">
                <a:solidFill>
                  <a:schemeClr val="bg1"/>
                </a:solidFill>
                <a:latin typeface="Arial" panose="020B0604020202020204" pitchFamily="34" charset="0"/>
                <a:cs typeface="Arial" panose="020B0604020202020204" pitchFamily="34" charset="0"/>
              </a:rPr>
              <a:t>, etc.</a:t>
            </a:r>
          </a:p>
          <a:p>
            <a:pPr marL="285750" lvl="2" indent="-285750">
              <a:buClr>
                <a:schemeClr val="bg1"/>
              </a:buClr>
              <a:buFont typeface="Arial" panose="020B0604020202020204" pitchFamily="34" charset="0"/>
              <a:buChar char="•"/>
            </a:pPr>
            <a:r>
              <a:rPr lang="de-DE" sz="1600" dirty="0" err="1">
                <a:solidFill>
                  <a:schemeClr val="bg1"/>
                </a:solidFill>
                <a:latin typeface="Arial" panose="020B0604020202020204" pitchFamily="34" charset="0"/>
                <a:cs typeface="Arial" panose="020B0604020202020204" pitchFamily="34" charset="0"/>
              </a:rPr>
              <a:t>Reduces</a:t>
            </a:r>
            <a:r>
              <a:rPr lang="de-DE" sz="1600" dirty="0">
                <a:solidFill>
                  <a:schemeClr val="bg1"/>
                </a:solidFill>
                <a:latin typeface="Arial" panose="020B0604020202020204" pitchFamily="34" charset="0"/>
                <a:cs typeface="Arial" panose="020B0604020202020204" pitchFamily="34" charset="0"/>
              </a:rPr>
              <a:t> </a:t>
            </a:r>
            <a:r>
              <a:rPr lang="de-DE" sz="1600" dirty="0" err="1">
                <a:solidFill>
                  <a:schemeClr val="bg1"/>
                </a:solidFill>
                <a:latin typeface="Arial" panose="020B0604020202020204" pitchFamily="34" charset="0"/>
                <a:cs typeface="Arial" panose="020B0604020202020204" pitchFamily="34" charset="0"/>
              </a:rPr>
              <a:t>costs</a:t>
            </a:r>
            <a:endParaRPr lang="de-DE" sz="1600" dirty="0">
              <a:solidFill>
                <a:schemeClr val="bg1"/>
              </a:solidFill>
              <a:latin typeface="Arial" panose="020B0604020202020204" pitchFamily="34" charset="0"/>
              <a:cs typeface="Arial" panose="020B0604020202020204" pitchFamily="34" charset="0"/>
            </a:endParaRPr>
          </a:p>
          <a:p>
            <a:pPr lvl="2"/>
            <a:endParaRPr lang="de-DE" sz="16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0813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8">
                                            <p:txEl>
                                              <p:pRg st="4" end="4"/>
                                            </p:txEl>
                                          </p:spTgt>
                                        </p:tgtEl>
                                        <p:attrNameLst>
                                          <p:attrName>style.visibility</p:attrName>
                                        </p:attrNameLst>
                                      </p:cBhvr>
                                      <p:to>
                                        <p:strVal val="visible"/>
                                      </p:to>
                                    </p:set>
                                    <p:anim calcmode="lin" valueType="num">
                                      <p:cBhvr additive="base">
                                        <p:cTn id="7" dur="300" fill="hold"/>
                                        <p:tgtEl>
                                          <p:spTgt spid="8">
                                            <p:txEl>
                                              <p:pRg st="4" end="4"/>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8">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8">
                                            <p:txEl>
                                              <p:pRg st="5" end="5"/>
                                            </p:txEl>
                                          </p:spTgt>
                                        </p:tgtEl>
                                        <p:attrNameLst>
                                          <p:attrName>style.visibility</p:attrName>
                                        </p:attrNameLst>
                                      </p:cBhvr>
                                      <p:to>
                                        <p:strVal val="visible"/>
                                      </p:to>
                                    </p:set>
                                    <p:anim calcmode="lin" valueType="num">
                                      <p:cBhvr additive="base">
                                        <p:cTn id="13" dur="300" fill="hold"/>
                                        <p:tgtEl>
                                          <p:spTgt spid="8">
                                            <p:txEl>
                                              <p:pRg st="5" end="5"/>
                                            </p:txEl>
                                          </p:spTgt>
                                        </p:tgtEl>
                                        <p:attrNameLst>
                                          <p:attrName>ppt_x</p:attrName>
                                        </p:attrNameLst>
                                      </p:cBhvr>
                                      <p:tavLst>
                                        <p:tav tm="0">
                                          <p:val>
                                            <p:strVal val="0-#ppt_w/2"/>
                                          </p:val>
                                        </p:tav>
                                        <p:tav tm="100000">
                                          <p:val>
                                            <p:strVal val="#ppt_x"/>
                                          </p:val>
                                        </p:tav>
                                      </p:tavLst>
                                    </p:anim>
                                    <p:anim calcmode="lin" valueType="num">
                                      <p:cBhvr additive="base">
                                        <p:cTn id="14" dur="300" fill="hold"/>
                                        <p:tgtEl>
                                          <p:spTgt spid="8">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8">
                                            <p:txEl>
                                              <p:pRg st="6" end="6"/>
                                            </p:txEl>
                                          </p:spTgt>
                                        </p:tgtEl>
                                        <p:attrNameLst>
                                          <p:attrName>style.visibility</p:attrName>
                                        </p:attrNameLst>
                                      </p:cBhvr>
                                      <p:to>
                                        <p:strVal val="visible"/>
                                      </p:to>
                                    </p:set>
                                    <p:anim calcmode="lin" valueType="num">
                                      <p:cBhvr additive="base">
                                        <p:cTn id="19" dur="300" fill="hold"/>
                                        <p:tgtEl>
                                          <p:spTgt spid="8">
                                            <p:txEl>
                                              <p:pRg st="6" end="6"/>
                                            </p:txEl>
                                          </p:spTgt>
                                        </p:tgtEl>
                                        <p:attrNameLst>
                                          <p:attrName>ppt_x</p:attrName>
                                        </p:attrNameLst>
                                      </p:cBhvr>
                                      <p:tavLst>
                                        <p:tav tm="0">
                                          <p:val>
                                            <p:strVal val="0-#ppt_w/2"/>
                                          </p:val>
                                        </p:tav>
                                        <p:tav tm="100000">
                                          <p:val>
                                            <p:strVal val="#ppt_x"/>
                                          </p:val>
                                        </p:tav>
                                      </p:tavLst>
                                    </p:anim>
                                    <p:anim calcmode="lin" valueType="num">
                                      <p:cBhvr additive="base">
                                        <p:cTn id="20" dur="300" fill="hold"/>
                                        <p:tgtEl>
                                          <p:spTgt spid="8">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8">
                                            <p:txEl>
                                              <p:pRg st="7" end="7"/>
                                            </p:txEl>
                                          </p:spTgt>
                                        </p:tgtEl>
                                        <p:attrNameLst>
                                          <p:attrName>style.visibility</p:attrName>
                                        </p:attrNameLst>
                                      </p:cBhvr>
                                      <p:to>
                                        <p:strVal val="visible"/>
                                      </p:to>
                                    </p:set>
                                    <p:anim calcmode="lin" valueType="num">
                                      <p:cBhvr additive="base">
                                        <p:cTn id="25" dur="300" fill="hold"/>
                                        <p:tgtEl>
                                          <p:spTgt spid="8">
                                            <p:txEl>
                                              <p:pRg st="7" end="7"/>
                                            </p:txEl>
                                          </p:spTgt>
                                        </p:tgtEl>
                                        <p:attrNameLst>
                                          <p:attrName>ppt_x</p:attrName>
                                        </p:attrNameLst>
                                      </p:cBhvr>
                                      <p:tavLst>
                                        <p:tav tm="0">
                                          <p:val>
                                            <p:strVal val="0-#ppt_w/2"/>
                                          </p:val>
                                        </p:tav>
                                        <p:tav tm="100000">
                                          <p:val>
                                            <p:strVal val="#ppt_x"/>
                                          </p:val>
                                        </p:tav>
                                      </p:tavLst>
                                    </p:anim>
                                    <p:anim calcmode="lin" valueType="num">
                                      <p:cBhvr additive="base">
                                        <p:cTn id="26" dur="300" fill="hold"/>
                                        <p:tgtEl>
                                          <p:spTgt spid="8">
                                            <p:txEl>
                                              <p:pRg st="7" end="7"/>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8">
                                            <p:txEl>
                                              <p:pRg st="8" end="8"/>
                                            </p:txEl>
                                          </p:spTgt>
                                        </p:tgtEl>
                                        <p:attrNameLst>
                                          <p:attrName>style.visibility</p:attrName>
                                        </p:attrNameLst>
                                      </p:cBhvr>
                                      <p:to>
                                        <p:strVal val="visible"/>
                                      </p:to>
                                    </p:set>
                                    <p:anim calcmode="lin" valueType="num">
                                      <p:cBhvr additive="base">
                                        <p:cTn id="31" dur="300" fill="hold"/>
                                        <p:tgtEl>
                                          <p:spTgt spid="8">
                                            <p:txEl>
                                              <p:pRg st="8" end="8"/>
                                            </p:txEl>
                                          </p:spTgt>
                                        </p:tgtEl>
                                        <p:attrNameLst>
                                          <p:attrName>ppt_x</p:attrName>
                                        </p:attrNameLst>
                                      </p:cBhvr>
                                      <p:tavLst>
                                        <p:tav tm="0">
                                          <p:val>
                                            <p:strVal val="0-#ppt_w/2"/>
                                          </p:val>
                                        </p:tav>
                                        <p:tav tm="100000">
                                          <p:val>
                                            <p:strVal val="#ppt_x"/>
                                          </p:val>
                                        </p:tav>
                                      </p:tavLst>
                                    </p:anim>
                                    <p:anim calcmode="lin" valueType="num">
                                      <p:cBhvr additive="base">
                                        <p:cTn id="32" dur="300" fill="hold"/>
                                        <p:tgtEl>
                                          <p:spTgt spid="8">
                                            <p:txEl>
                                              <p:pRg st="8" end="8"/>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nodeType="clickEffect">
                                  <p:stCondLst>
                                    <p:cond delay="0"/>
                                  </p:stCondLst>
                                  <p:childTnLst>
                                    <p:set>
                                      <p:cBhvr>
                                        <p:cTn id="36" dur="1" fill="hold">
                                          <p:stCondLst>
                                            <p:cond delay="0"/>
                                          </p:stCondLst>
                                        </p:cTn>
                                        <p:tgtEl>
                                          <p:spTgt spid="8">
                                            <p:txEl>
                                              <p:pRg st="9" end="9"/>
                                            </p:txEl>
                                          </p:spTgt>
                                        </p:tgtEl>
                                        <p:attrNameLst>
                                          <p:attrName>style.visibility</p:attrName>
                                        </p:attrNameLst>
                                      </p:cBhvr>
                                      <p:to>
                                        <p:strVal val="visible"/>
                                      </p:to>
                                    </p:set>
                                    <p:anim calcmode="lin" valueType="num">
                                      <p:cBhvr additive="base">
                                        <p:cTn id="37" dur="300" fill="hold"/>
                                        <p:tgtEl>
                                          <p:spTgt spid="8">
                                            <p:txEl>
                                              <p:pRg st="9" end="9"/>
                                            </p:txEl>
                                          </p:spTgt>
                                        </p:tgtEl>
                                        <p:attrNameLst>
                                          <p:attrName>ppt_x</p:attrName>
                                        </p:attrNameLst>
                                      </p:cBhvr>
                                      <p:tavLst>
                                        <p:tav tm="0">
                                          <p:val>
                                            <p:strVal val="0-#ppt_w/2"/>
                                          </p:val>
                                        </p:tav>
                                        <p:tav tm="100000">
                                          <p:val>
                                            <p:strVal val="#ppt_x"/>
                                          </p:val>
                                        </p:tav>
                                      </p:tavLst>
                                    </p:anim>
                                    <p:anim calcmode="lin" valueType="num">
                                      <p:cBhvr additive="base">
                                        <p:cTn id="38" dur="300" fill="hold"/>
                                        <p:tgtEl>
                                          <p:spTgt spid="8">
                                            <p:txEl>
                                              <p:pRg st="9" end="9"/>
                                            </p:txEl>
                                          </p:spTgt>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nodeType="clickEffect">
                                  <p:stCondLst>
                                    <p:cond delay="0"/>
                                  </p:stCondLst>
                                  <p:childTnLst>
                                    <p:set>
                                      <p:cBhvr>
                                        <p:cTn id="42" dur="1" fill="hold">
                                          <p:stCondLst>
                                            <p:cond delay="0"/>
                                          </p:stCondLst>
                                        </p:cTn>
                                        <p:tgtEl>
                                          <p:spTgt spid="8">
                                            <p:txEl>
                                              <p:pRg st="10" end="10"/>
                                            </p:txEl>
                                          </p:spTgt>
                                        </p:tgtEl>
                                        <p:attrNameLst>
                                          <p:attrName>style.visibility</p:attrName>
                                        </p:attrNameLst>
                                      </p:cBhvr>
                                      <p:to>
                                        <p:strVal val="visible"/>
                                      </p:to>
                                    </p:set>
                                    <p:anim calcmode="lin" valueType="num">
                                      <p:cBhvr additive="base">
                                        <p:cTn id="43" dur="300" fill="hold"/>
                                        <p:tgtEl>
                                          <p:spTgt spid="8">
                                            <p:txEl>
                                              <p:pRg st="10" end="10"/>
                                            </p:txEl>
                                          </p:spTgt>
                                        </p:tgtEl>
                                        <p:attrNameLst>
                                          <p:attrName>ppt_x</p:attrName>
                                        </p:attrNameLst>
                                      </p:cBhvr>
                                      <p:tavLst>
                                        <p:tav tm="0">
                                          <p:val>
                                            <p:strVal val="0-#ppt_w/2"/>
                                          </p:val>
                                        </p:tav>
                                        <p:tav tm="100000">
                                          <p:val>
                                            <p:strVal val="#ppt_x"/>
                                          </p:val>
                                        </p:tav>
                                      </p:tavLst>
                                    </p:anim>
                                    <p:anim calcmode="lin" valueType="num">
                                      <p:cBhvr additive="base">
                                        <p:cTn id="44" dur="300" fill="hold"/>
                                        <p:tgtEl>
                                          <p:spTgt spid="8">
                                            <p:txEl>
                                              <p:pRg st="10" end="10"/>
                                            </p:txEl>
                                          </p:spTgt>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8" fill="hold" nodeType="clickEffect">
                                  <p:stCondLst>
                                    <p:cond delay="0"/>
                                  </p:stCondLst>
                                  <p:childTnLst>
                                    <p:set>
                                      <p:cBhvr>
                                        <p:cTn id="48" dur="1" fill="hold">
                                          <p:stCondLst>
                                            <p:cond delay="0"/>
                                          </p:stCondLst>
                                        </p:cTn>
                                        <p:tgtEl>
                                          <p:spTgt spid="8">
                                            <p:txEl>
                                              <p:pRg st="11" end="11"/>
                                            </p:txEl>
                                          </p:spTgt>
                                        </p:tgtEl>
                                        <p:attrNameLst>
                                          <p:attrName>style.visibility</p:attrName>
                                        </p:attrNameLst>
                                      </p:cBhvr>
                                      <p:to>
                                        <p:strVal val="visible"/>
                                      </p:to>
                                    </p:set>
                                    <p:anim calcmode="lin" valueType="num">
                                      <p:cBhvr additive="base">
                                        <p:cTn id="49" dur="300" fill="hold"/>
                                        <p:tgtEl>
                                          <p:spTgt spid="8">
                                            <p:txEl>
                                              <p:pRg st="11" end="11"/>
                                            </p:txEl>
                                          </p:spTgt>
                                        </p:tgtEl>
                                        <p:attrNameLst>
                                          <p:attrName>ppt_x</p:attrName>
                                        </p:attrNameLst>
                                      </p:cBhvr>
                                      <p:tavLst>
                                        <p:tav tm="0">
                                          <p:val>
                                            <p:strVal val="0-#ppt_w/2"/>
                                          </p:val>
                                        </p:tav>
                                        <p:tav tm="100000">
                                          <p:val>
                                            <p:strVal val="#ppt_x"/>
                                          </p:val>
                                        </p:tav>
                                      </p:tavLst>
                                    </p:anim>
                                    <p:anim calcmode="lin" valueType="num">
                                      <p:cBhvr additive="base">
                                        <p:cTn id="50" dur="300" fill="hold"/>
                                        <p:tgtEl>
                                          <p:spTgt spid="8">
                                            <p:txEl>
                                              <p:pRg st="11" end="11"/>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ctrTitle"/>
          </p:nvPr>
        </p:nvSpPr>
        <p:spPr>
          <a:xfrm>
            <a:off x="802641" y="2209483"/>
            <a:ext cx="9144000" cy="2387600"/>
          </a:xfrm>
        </p:spPr>
        <p:txBody>
          <a:bodyPr>
            <a:normAutofit fontScale="90000"/>
          </a:bodyPr>
          <a:lstStyle/>
          <a:p>
            <a:r>
              <a:rPr lang="de-DE" dirty="0">
                <a:solidFill>
                  <a:schemeClr val="bg1"/>
                </a:solidFill>
                <a:latin typeface="Arial" panose="020B0604020202020204" pitchFamily="34" charset="0"/>
                <a:cs typeface="Arial" panose="020B0604020202020204" pitchFamily="34" charset="0"/>
              </a:rPr>
              <a:t>DESIGN FIRST </a:t>
            </a:r>
            <a:br>
              <a:rPr lang="de-DE" dirty="0">
                <a:solidFill>
                  <a:schemeClr val="bg1"/>
                </a:solidFill>
                <a:latin typeface="Arial" panose="020B0604020202020204" pitchFamily="34" charset="0"/>
                <a:cs typeface="Arial" panose="020B0604020202020204" pitchFamily="34" charset="0"/>
              </a:rPr>
            </a:br>
            <a:r>
              <a:rPr lang="de-DE" dirty="0">
                <a:solidFill>
                  <a:schemeClr val="bg1"/>
                </a:solidFill>
                <a:latin typeface="Arial" panose="020B0604020202020204" pitchFamily="34" charset="0"/>
                <a:cs typeface="Arial" panose="020B0604020202020204" pitchFamily="34" charset="0"/>
              </a:rPr>
              <a:t>VS.</a:t>
            </a:r>
            <a:br>
              <a:rPr lang="de-DE" dirty="0">
                <a:solidFill>
                  <a:schemeClr val="bg1"/>
                </a:solidFill>
                <a:latin typeface="Arial" panose="020B0604020202020204" pitchFamily="34" charset="0"/>
                <a:cs typeface="Arial" panose="020B0604020202020204" pitchFamily="34" charset="0"/>
              </a:rPr>
            </a:br>
            <a:r>
              <a:rPr lang="de-DE" dirty="0">
                <a:solidFill>
                  <a:schemeClr val="bg1"/>
                </a:solidFill>
                <a:latin typeface="Arial" panose="020B0604020202020204" pitchFamily="34" charset="0"/>
                <a:cs typeface="Arial" panose="020B0604020202020204" pitchFamily="34" charset="0"/>
              </a:rPr>
              <a:t>CODE FIRST</a:t>
            </a:r>
            <a:endParaRPr lang="bg-BG" dirty="0">
              <a:solidFill>
                <a:schemeClr val="bg1"/>
              </a:solidFill>
            </a:endParaRPr>
          </a:p>
        </p:txBody>
      </p:sp>
      <p:pic>
        <p:nvPicPr>
          <p:cNvPr id="4" name="Picture 3">
            <a:extLst>
              <a:ext uri="{FF2B5EF4-FFF2-40B4-BE49-F238E27FC236}">
                <a16:creationId xmlns:a16="http://schemas.microsoft.com/office/drawing/2014/main" id="{7565F13C-77A0-4640-B70B-6A478524B5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77957" y="-614027"/>
            <a:ext cx="2062026" cy="2742743"/>
          </a:xfrm>
          <a:prstGeom prst="rect">
            <a:avLst/>
          </a:prstGeom>
        </p:spPr>
      </p:pic>
    </p:spTree>
    <p:extLst>
      <p:ext uri="{BB962C8B-B14F-4D97-AF65-F5344CB8AC3E}">
        <p14:creationId xmlns:p14="http://schemas.microsoft.com/office/powerpoint/2010/main" val="40649202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7F186-E99A-CE40-90BD-2B83FC1366BD}"/>
              </a:ext>
            </a:extLst>
          </p:cNvPr>
          <p:cNvSpPr txBox="1">
            <a:spLocks/>
          </p:cNvSpPr>
          <p:nvPr/>
        </p:nvSpPr>
        <p:spPr>
          <a:xfrm>
            <a:off x="0" y="0"/>
            <a:ext cx="5647113" cy="1044488"/>
          </a:xfrm>
          <a:prstGeom prst="rect">
            <a:avLst/>
          </a:prstGeom>
        </p:spPr>
        <p:txBody>
          <a:bodyPr vert="horz" lIns="91440" tIns="45720" rIns="91440" bIns="45720" rtlCol="0" anchor="b">
            <a:normAutofit fontScale="67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dirty="0">
                <a:solidFill>
                  <a:srgbClr val="3B0043"/>
                </a:solidFill>
                <a:latin typeface="HelveticaNeueLT Pro 45 Lt" panose="020B0403020202020204" pitchFamily="34" charset="0"/>
              </a:rPr>
              <a:t>WHEN THE CODE COMES FIRST</a:t>
            </a:r>
            <a:endParaRPr lang="bg-BG" dirty="0">
              <a:solidFill>
                <a:srgbClr val="3B0043"/>
              </a:solidFill>
            </a:endParaRPr>
          </a:p>
        </p:txBody>
      </p:sp>
      <p:sp>
        <p:nvSpPr>
          <p:cNvPr id="3" name="TextBox 2">
            <a:extLst>
              <a:ext uri="{FF2B5EF4-FFF2-40B4-BE49-F238E27FC236}">
                <a16:creationId xmlns:a16="http://schemas.microsoft.com/office/drawing/2014/main" id="{7D9A634D-AB5D-214A-AA2F-4C86D561B296}"/>
              </a:ext>
            </a:extLst>
          </p:cNvPr>
          <p:cNvSpPr txBox="1"/>
          <p:nvPr/>
        </p:nvSpPr>
        <p:spPr bwMode="gray">
          <a:xfrm flipH="1">
            <a:off x="3668940" y="2608443"/>
            <a:ext cx="45719" cy="45719"/>
          </a:xfrm>
          <a:prstGeom prst="rect">
            <a:avLst/>
          </a:prstGeom>
          <a:noFill/>
        </p:spPr>
        <p:txBody>
          <a:bodyPr wrap="none" lIns="0" tIns="0" rIns="0" bIns="0" rtlCol="0">
            <a:noAutofit/>
          </a:bodyPr>
          <a:lstStyle/>
          <a:p>
            <a:pPr marL="214310" indent="-214310">
              <a:spcAft>
                <a:spcPts val="450"/>
              </a:spcAft>
              <a:buClr>
                <a:schemeClr val="accent1"/>
              </a:buClr>
              <a:buFont typeface="Wingdings" panose="05000000000000000000" pitchFamily="2" charset="2"/>
              <a:buChar char="§"/>
            </a:pPr>
            <a:endParaRPr lang="en-GB" sz="1200" dirty="0" err="1">
              <a:solidFill>
                <a:srgbClr val="3B0043"/>
              </a:solidFill>
            </a:endParaRPr>
          </a:p>
        </p:txBody>
      </p:sp>
      <p:pic>
        <p:nvPicPr>
          <p:cNvPr id="4" name="Picture 3">
            <a:extLst>
              <a:ext uri="{FF2B5EF4-FFF2-40B4-BE49-F238E27FC236}">
                <a16:creationId xmlns:a16="http://schemas.microsoft.com/office/drawing/2014/main" id="{47A78A3C-8882-E042-8D33-541B75884AF3}"/>
              </a:ext>
            </a:extLst>
          </p:cNvPr>
          <p:cNvPicPr>
            <a:picLocks noChangeAspect="1"/>
          </p:cNvPicPr>
          <p:nvPr/>
        </p:nvPicPr>
        <p:blipFill>
          <a:blip r:embed="rId3"/>
          <a:stretch>
            <a:fillRect/>
          </a:stretch>
        </p:blipFill>
        <p:spPr>
          <a:xfrm>
            <a:off x="3710157" y="1692768"/>
            <a:ext cx="5368316" cy="1558858"/>
          </a:xfrm>
          <a:prstGeom prst="rect">
            <a:avLst/>
          </a:prstGeom>
        </p:spPr>
      </p:pic>
      <p:pic>
        <p:nvPicPr>
          <p:cNvPr id="5" name="Picture 4">
            <a:extLst>
              <a:ext uri="{FF2B5EF4-FFF2-40B4-BE49-F238E27FC236}">
                <a16:creationId xmlns:a16="http://schemas.microsoft.com/office/drawing/2014/main" id="{1809C06C-F010-1C47-9D18-997315B3920B}"/>
              </a:ext>
            </a:extLst>
          </p:cNvPr>
          <p:cNvPicPr>
            <a:picLocks noChangeAspect="1"/>
          </p:cNvPicPr>
          <p:nvPr/>
        </p:nvPicPr>
        <p:blipFill>
          <a:blip r:embed="rId4"/>
          <a:stretch>
            <a:fillRect/>
          </a:stretch>
        </p:blipFill>
        <p:spPr>
          <a:xfrm>
            <a:off x="1603818" y="3177935"/>
            <a:ext cx="8984364" cy="2937572"/>
          </a:xfrm>
          <a:prstGeom prst="rect">
            <a:avLst/>
          </a:prstGeom>
        </p:spPr>
      </p:pic>
      <p:sp>
        <p:nvSpPr>
          <p:cNvPr id="6" name="TextBox 5">
            <a:extLst>
              <a:ext uri="{FF2B5EF4-FFF2-40B4-BE49-F238E27FC236}">
                <a16:creationId xmlns:a16="http://schemas.microsoft.com/office/drawing/2014/main" id="{E7975F69-0221-C140-8F62-0D27E37E9896}"/>
              </a:ext>
            </a:extLst>
          </p:cNvPr>
          <p:cNvSpPr txBox="1"/>
          <p:nvPr/>
        </p:nvSpPr>
        <p:spPr>
          <a:xfrm>
            <a:off x="10709233" y="0"/>
            <a:ext cx="1482767" cy="553998"/>
          </a:xfrm>
          <a:prstGeom prst="rect">
            <a:avLst/>
          </a:prstGeom>
          <a:noFill/>
        </p:spPr>
        <p:txBody>
          <a:bodyPr wrap="square" rtlCol="0">
            <a:spAutoFit/>
          </a:bodyPr>
          <a:lstStyle/>
          <a:p>
            <a:pPr algn="ctr"/>
            <a:r>
              <a:rPr lang="en-GB" sz="3000" b="1" dirty="0">
                <a:solidFill>
                  <a:srgbClr val="3B0043"/>
                </a:solidFill>
              </a:rPr>
              <a:t>{Code}</a:t>
            </a:r>
          </a:p>
        </p:txBody>
      </p:sp>
    </p:spTree>
    <p:extLst>
      <p:ext uri="{BB962C8B-B14F-4D97-AF65-F5344CB8AC3E}">
        <p14:creationId xmlns:p14="http://schemas.microsoft.com/office/powerpoint/2010/main" val="28466810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3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3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1EA9FC-F3C9-A341-99A6-F5E001C9F8BC}"/>
              </a:ext>
            </a:extLst>
          </p:cNvPr>
          <p:cNvSpPr txBox="1">
            <a:spLocks/>
          </p:cNvSpPr>
          <p:nvPr/>
        </p:nvSpPr>
        <p:spPr>
          <a:xfrm>
            <a:off x="0" y="0"/>
            <a:ext cx="5647113" cy="1044488"/>
          </a:xfrm>
          <a:prstGeom prst="rect">
            <a:avLst/>
          </a:prstGeom>
        </p:spPr>
        <p:txBody>
          <a:bodyPr vert="horz" lIns="91440" tIns="45720" rIns="91440" bIns="45720" rtlCol="0" anchor="b">
            <a:normAutofit fontScale="67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dirty="0">
                <a:solidFill>
                  <a:srgbClr val="3B0043"/>
                </a:solidFill>
                <a:latin typeface="HelveticaNeueLT Pro 45 Lt" panose="020B0403020202020204" pitchFamily="34" charset="0"/>
              </a:rPr>
              <a:t>WHEN THE API COMES FIRST</a:t>
            </a:r>
            <a:endParaRPr lang="bg-BG" dirty="0">
              <a:solidFill>
                <a:srgbClr val="3B0043"/>
              </a:solidFill>
            </a:endParaRPr>
          </a:p>
        </p:txBody>
      </p:sp>
      <p:pic>
        <p:nvPicPr>
          <p:cNvPr id="3" name="Picture 2">
            <a:extLst>
              <a:ext uri="{FF2B5EF4-FFF2-40B4-BE49-F238E27FC236}">
                <a16:creationId xmlns:a16="http://schemas.microsoft.com/office/drawing/2014/main" id="{270D3649-41A7-BB4C-B7CD-E1D91DCBCC34}"/>
              </a:ext>
            </a:extLst>
          </p:cNvPr>
          <p:cNvPicPr>
            <a:picLocks noChangeAspect="1"/>
          </p:cNvPicPr>
          <p:nvPr/>
        </p:nvPicPr>
        <p:blipFill>
          <a:blip r:embed="rId3"/>
          <a:stretch>
            <a:fillRect/>
          </a:stretch>
        </p:blipFill>
        <p:spPr>
          <a:xfrm>
            <a:off x="3635856" y="1188328"/>
            <a:ext cx="5656037" cy="1847706"/>
          </a:xfrm>
          <a:prstGeom prst="rect">
            <a:avLst/>
          </a:prstGeom>
        </p:spPr>
      </p:pic>
      <p:pic>
        <p:nvPicPr>
          <p:cNvPr id="4" name="Picture 3">
            <a:extLst>
              <a:ext uri="{FF2B5EF4-FFF2-40B4-BE49-F238E27FC236}">
                <a16:creationId xmlns:a16="http://schemas.microsoft.com/office/drawing/2014/main" id="{757B7C09-343D-2E46-ABCE-D0AB840D3487}"/>
              </a:ext>
            </a:extLst>
          </p:cNvPr>
          <p:cNvPicPr>
            <a:picLocks noChangeAspect="1"/>
          </p:cNvPicPr>
          <p:nvPr/>
        </p:nvPicPr>
        <p:blipFill>
          <a:blip r:embed="rId4"/>
          <a:stretch>
            <a:fillRect/>
          </a:stretch>
        </p:blipFill>
        <p:spPr>
          <a:xfrm>
            <a:off x="1550674" y="3291387"/>
            <a:ext cx="9826403" cy="3043576"/>
          </a:xfrm>
          <a:prstGeom prst="rect">
            <a:avLst/>
          </a:prstGeom>
        </p:spPr>
      </p:pic>
      <p:sp>
        <p:nvSpPr>
          <p:cNvPr id="5" name="TextBox 4">
            <a:extLst>
              <a:ext uri="{FF2B5EF4-FFF2-40B4-BE49-F238E27FC236}">
                <a16:creationId xmlns:a16="http://schemas.microsoft.com/office/drawing/2014/main" id="{50E0B9EF-9827-8542-94A0-FB50DBE00C7D}"/>
              </a:ext>
            </a:extLst>
          </p:cNvPr>
          <p:cNvSpPr txBox="1"/>
          <p:nvPr/>
        </p:nvSpPr>
        <p:spPr>
          <a:xfrm>
            <a:off x="10817275" y="0"/>
            <a:ext cx="1374725" cy="584775"/>
          </a:xfrm>
          <a:prstGeom prst="rect">
            <a:avLst/>
          </a:prstGeom>
          <a:noFill/>
        </p:spPr>
        <p:txBody>
          <a:bodyPr wrap="square" rtlCol="0">
            <a:spAutoFit/>
          </a:bodyPr>
          <a:lstStyle/>
          <a:p>
            <a:pPr algn="ctr"/>
            <a:r>
              <a:rPr lang="en-GB" sz="3200" b="1" dirty="0">
                <a:solidFill>
                  <a:srgbClr val="3B0043"/>
                </a:solidFill>
              </a:rPr>
              <a:t>{API}</a:t>
            </a:r>
          </a:p>
        </p:txBody>
      </p:sp>
    </p:spTree>
    <p:extLst>
      <p:ext uri="{BB962C8B-B14F-4D97-AF65-F5344CB8AC3E}">
        <p14:creationId xmlns:p14="http://schemas.microsoft.com/office/powerpoint/2010/main" val="5228411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3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dissolve">
                                      <p:cBhvr>
                                        <p:cTn id="12" dur="3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68294FF-854A-0A48-9734-B6656244727D}"/>
              </a:ext>
            </a:extLst>
          </p:cNvPr>
          <p:cNvSpPr txBox="1">
            <a:spLocks/>
          </p:cNvSpPr>
          <p:nvPr/>
        </p:nvSpPr>
        <p:spPr>
          <a:xfrm>
            <a:off x="0" y="0"/>
            <a:ext cx="5647113" cy="1044488"/>
          </a:xfrm>
          <a:prstGeom prst="rect">
            <a:avLst/>
          </a:prstGeom>
        </p:spPr>
        <p:txBody>
          <a:bodyPr vert="horz" lIns="91440" tIns="45720" rIns="91440" bIns="45720" rtlCol="0" anchor="b">
            <a:normAutofit fontScale="67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dirty="0">
                <a:solidFill>
                  <a:srgbClr val="3B0043"/>
                </a:solidFill>
                <a:latin typeface="HelveticaNeueLT Pro 45 Lt" panose="020B0403020202020204" pitchFamily="34" charset="0"/>
              </a:rPr>
              <a:t>DESIGN FIRST API VS. CODE FIRST API</a:t>
            </a:r>
            <a:endParaRPr lang="bg-BG" dirty="0">
              <a:solidFill>
                <a:srgbClr val="3B0043"/>
              </a:solidFill>
            </a:endParaRPr>
          </a:p>
        </p:txBody>
      </p:sp>
      <p:pic>
        <p:nvPicPr>
          <p:cNvPr id="4" name="Picture 3">
            <a:extLst>
              <a:ext uri="{FF2B5EF4-FFF2-40B4-BE49-F238E27FC236}">
                <a16:creationId xmlns:a16="http://schemas.microsoft.com/office/drawing/2014/main" id="{27F0FFD0-6F0B-0548-AD48-70C71364544E}"/>
              </a:ext>
            </a:extLst>
          </p:cNvPr>
          <p:cNvPicPr>
            <a:picLocks noChangeAspect="1"/>
          </p:cNvPicPr>
          <p:nvPr/>
        </p:nvPicPr>
        <p:blipFill>
          <a:blip r:embed="rId3"/>
          <a:stretch>
            <a:fillRect/>
          </a:stretch>
        </p:blipFill>
        <p:spPr>
          <a:xfrm>
            <a:off x="2030878" y="955870"/>
            <a:ext cx="8130243" cy="5146416"/>
          </a:xfrm>
          <a:prstGeom prst="rect">
            <a:avLst/>
          </a:prstGeom>
        </p:spPr>
      </p:pic>
      <p:sp>
        <p:nvSpPr>
          <p:cNvPr id="5" name="TextBox 4">
            <a:extLst>
              <a:ext uri="{FF2B5EF4-FFF2-40B4-BE49-F238E27FC236}">
                <a16:creationId xmlns:a16="http://schemas.microsoft.com/office/drawing/2014/main" id="{39087E2D-84E7-2C43-837D-BF8D92F202C2}"/>
              </a:ext>
            </a:extLst>
          </p:cNvPr>
          <p:cNvSpPr txBox="1"/>
          <p:nvPr/>
        </p:nvSpPr>
        <p:spPr>
          <a:xfrm>
            <a:off x="10728013" y="436549"/>
            <a:ext cx="1463987" cy="553998"/>
          </a:xfrm>
          <a:prstGeom prst="rect">
            <a:avLst/>
          </a:prstGeom>
          <a:noFill/>
        </p:spPr>
        <p:txBody>
          <a:bodyPr wrap="square" rtlCol="0">
            <a:spAutoFit/>
          </a:bodyPr>
          <a:lstStyle/>
          <a:p>
            <a:pPr algn="ctr"/>
            <a:r>
              <a:rPr lang="en-GB" sz="3000" b="1" dirty="0">
                <a:solidFill>
                  <a:srgbClr val="3B0043"/>
                </a:solidFill>
              </a:rPr>
              <a:t>{Code}</a:t>
            </a:r>
          </a:p>
        </p:txBody>
      </p:sp>
      <p:sp>
        <p:nvSpPr>
          <p:cNvPr id="6" name="TextBox 5">
            <a:extLst>
              <a:ext uri="{FF2B5EF4-FFF2-40B4-BE49-F238E27FC236}">
                <a16:creationId xmlns:a16="http://schemas.microsoft.com/office/drawing/2014/main" id="{A6DD3946-9A36-F742-9858-C93E40F2FCA9}"/>
              </a:ext>
            </a:extLst>
          </p:cNvPr>
          <p:cNvSpPr txBox="1"/>
          <p:nvPr/>
        </p:nvSpPr>
        <p:spPr>
          <a:xfrm>
            <a:off x="10897236" y="404687"/>
            <a:ext cx="1078940" cy="300082"/>
          </a:xfrm>
          <a:prstGeom prst="rect">
            <a:avLst/>
          </a:prstGeom>
          <a:noFill/>
        </p:spPr>
        <p:txBody>
          <a:bodyPr wrap="square" rtlCol="0">
            <a:spAutoFit/>
          </a:bodyPr>
          <a:lstStyle/>
          <a:p>
            <a:pPr algn="ctr"/>
            <a:r>
              <a:rPr lang="en-GB" sz="1350" b="1" dirty="0">
                <a:solidFill>
                  <a:srgbClr val="3B0043"/>
                </a:solidFill>
              </a:rPr>
              <a:t>vs.</a:t>
            </a:r>
          </a:p>
        </p:txBody>
      </p:sp>
      <p:sp>
        <p:nvSpPr>
          <p:cNvPr id="7" name="TextBox 6">
            <a:extLst>
              <a:ext uri="{FF2B5EF4-FFF2-40B4-BE49-F238E27FC236}">
                <a16:creationId xmlns:a16="http://schemas.microsoft.com/office/drawing/2014/main" id="{A35A6CB9-6134-D242-BE7D-A784A0163F3C}"/>
              </a:ext>
            </a:extLst>
          </p:cNvPr>
          <p:cNvSpPr txBox="1"/>
          <p:nvPr/>
        </p:nvSpPr>
        <p:spPr>
          <a:xfrm>
            <a:off x="11023557" y="-2455"/>
            <a:ext cx="1134086" cy="553998"/>
          </a:xfrm>
          <a:prstGeom prst="rect">
            <a:avLst/>
          </a:prstGeom>
          <a:noFill/>
        </p:spPr>
        <p:txBody>
          <a:bodyPr wrap="square" rtlCol="0">
            <a:spAutoFit/>
          </a:bodyPr>
          <a:lstStyle/>
          <a:p>
            <a:pPr algn="ctr"/>
            <a:r>
              <a:rPr lang="en-GB" sz="3000" b="1" dirty="0">
                <a:solidFill>
                  <a:srgbClr val="3B0043"/>
                </a:solidFill>
              </a:rPr>
              <a:t>{API}</a:t>
            </a:r>
          </a:p>
        </p:txBody>
      </p:sp>
    </p:spTree>
    <p:extLst>
      <p:ext uri="{BB962C8B-B14F-4D97-AF65-F5344CB8AC3E}">
        <p14:creationId xmlns:p14="http://schemas.microsoft.com/office/powerpoint/2010/main" val="1585621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3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platzhalter 8">
            <a:extLst>
              <a:ext uri="{FF2B5EF4-FFF2-40B4-BE49-F238E27FC236}">
                <a16:creationId xmlns:a16="http://schemas.microsoft.com/office/drawing/2014/main" id="{29450001-FA4A-7348-AE8C-EA5333CECF0F}"/>
              </a:ext>
            </a:extLst>
          </p:cNvPr>
          <p:cNvSpPr txBox="1">
            <a:spLocks/>
          </p:cNvSpPr>
          <p:nvPr/>
        </p:nvSpPr>
        <p:spPr bwMode="gray">
          <a:xfrm>
            <a:off x="7601770" y="2440366"/>
            <a:ext cx="3828230" cy="309591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600" b="1" i="1" dirty="0">
                <a:solidFill>
                  <a:schemeClr val="bg1"/>
                </a:solidFill>
                <a:latin typeface="Arial" panose="020B0604020202020204" pitchFamily="34" charset="0"/>
                <a:cs typeface="Arial" panose="020B0604020202020204" pitchFamily="34" charset="0"/>
              </a:rPr>
              <a:t>True love</a:t>
            </a:r>
          </a:p>
          <a:p>
            <a:pPr>
              <a:buFont typeface="Wingdings" pitchFamily="2" charset="2"/>
              <a:buChar char="§"/>
            </a:pPr>
            <a:r>
              <a:rPr lang="en-GB" sz="1600" dirty="0">
                <a:solidFill>
                  <a:schemeClr val="bg1"/>
                </a:solidFill>
                <a:latin typeface="Arial" panose="020B0604020202020204" pitchFamily="34" charset="0"/>
                <a:cs typeface="Arial" panose="020B0604020202020204" pitchFamily="34" charset="0"/>
              </a:rPr>
              <a:t>Once a wolf has found a mate, they tend to stay together for better or worse, through sickness and health, often until death due them part. </a:t>
            </a:r>
          </a:p>
          <a:p>
            <a:pPr>
              <a:buFont typeface="Wingdings" pitchFamily="2" charset="2"/>
              <a:buChar char="§"/>
            </a:pPr>
            <a:r>
              <a:rPr lang="en-GB" sz="1600" dirty="0">
                <a:solidFill>
                  <a:schemeClr val="bg1"/>
                </a:solidFill>
                <a:latin typeface="Arial" panose="020B0604020202020204" pitchFamily="34" charset="0"/>
                <a:cs typeface="Arial" panose="020B0604020202020204" pitchFamily="34" charset="0"/>
              </a:rPr>
              <a:t>They have been known to sacrifice themselves for the survival of other wolves. </a:t>
            </a:r>
          </a:p>
          <a:p>
            <a:pPr>
              <a:buFont typeface="Wingdings" pitchFamily="2" charset="2"/>
              <a:buChar char="§"/>
            </a:pPr>
            <a:r>
              <a:rPr lang="en-GB" sz="1600" dirty="0">
                <a:solidFill>
                  <a:schemeClr val="bg1"/>
                </a:solidFill>
                <a:latin typeface="Arial" panose="020B0604020202020204" pitchFamily="34" charset="0"/>
                <a:cs typeface="Arial" panose="020B0604020202020204" pitchFamily="34" charset="0"/>
              </a:rPr>
              <a:t>So, move over Romeo and Juliet!</a:t>
            </a:r>
          </a:p>
        </p:txBody>
      </p:sp>
      <p:pic>
        <p:nvPicPr>
          <p:cNvPr id="7" name="Picture 6" descr="A couple of dogs licking each other&#10;&#10;Description automatically generated with low confidence">
            <a:extLst>
              <a:ext uri="{FF2B5EF4-FFF2-40B4-BE49-F238E27FC236}">
                <a16:creationId xmlns:a16="http://schemas.microsoft.com/office/drawing/2014/main" id="{1D81BE6C-A77E-8D4E-9799-FE6AB3691516}"/>
              </a:ext>
            </a:extLst>
          </p:cNvPr>
          <p:cNvPicPr>
            <a:picLocks noChangeAspect="1"/>
          </p:cNvPicPr>
          <p:nvPr/>
        </p:nvPicPr>
        <p:blipFill>
          <a:blip r:embed="rId3"/>
          <a:stretch>
            <a:fillRect/>
          </a:stretch>
        </p:blipFill>
        <p:spPr>
          <a:xfrm>
            <a:off x="1334764" y="1255222"/>
            <a:ext cx="2848050" cy="284805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8" name="Picture 7" descr="A picture containing mammal, wolf, standing&#10;&#10;Description automatically generated">
            <a:extLst>
              <a:ext uri="{FF2B5EF4-FFF2-40B4-BE49-F238E27FC236}">
                <a16:creationId xmlns:a16="http://schemas.microsoft.com/office/drawing/2014/main" id="{20B331FB-D2BB-4A4B-B54F-C0F52B21DA72}"/>
              </a:ext>
            </a:extLst>
          </p:cNvPr>
          <p:cNvPicPr>
            <a:picLocks noChangeAspect="1"/>
          </p:cNvPicPr>
          <p:nvPr/>
        </p:nvPicPr>
        <p:blipFill>
          <a:blip r:embed="rId4"/>
          <a:stretch>
            <a:fillRect/>
          </a:stretch>
        </p:blipFill>
        <p:spPr>
          <a:xfrm>
            <a:off x="4248961" y="3431507"/>
            <a:ext cx="2010522" cy="3053959"/>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9" name="Picture 8">
            <a:extLst>
              <a:ext uri="{FF2B5EF4-FFF2-40B4-BE49-F238E27FC236}">
                <a16:creationId xmlns:a16="http://schemas.microsoft.com/office/drawing/2014/main" id="{FBE92E7F-F62E-CE43-A9C8-023BD9F20736}"/>
              </a:ext>
            </a:extLst>
          </p:cNvPr>
          <p:cNvPicPr>
            <a:picLocks noChangeAspect="1"/>
          </p:cNvPicPr>
          <p:nvPr/>
        </p:nvPicPr>
        <p:blipFill>
          <a:blip r:embed="rId5"/>
          <a:stretch>
            <a:fillRect/>
          </a:stretch>
        </p:blipFill>
        <p:spPr>
          <a:xfrm>
            <a:off x="4653004" y="1127408"/>
            <a:ext cx="2277622" cy="2277622"/>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10" name="Picture 9" descr="A picture containing background pattern&#10;&#10;Description automatically generated">
            <a:extLst>
              <a:ext uri="{FF2B5EF4-FFF2-40B4-BE49-F238E27FC236}">
                <a16:creationId xmlns:a16="http://schemas.microsoft.com/office/drawing/2014/main" id="{50A46B57-7715-F148-ADEC-E4A702607FED}"/>
              </a:ext>
            </a:extLst>
          </p:cNvPr>
          <p:cNvPicPr>
            <a:picLocks noChangeAspect="1"/>
          </p:cNvPicPr>
          <p:nvPr/>
        </p:nvPicPr>
        <p:blipFill>
          <a:blip r:embed="rId6"/>
          <a:stretch>
            <a:fillRect/>
          </a:stretch>
        </p:blipFill>
        <p:spPr>
          <a:xfrm>
            <a:off x="11036990" y="0"/>
            <a:ext cx="1155010" cy="1052473"/>
          </a:xfrm>
          <a:prstGeom prst="rect">
            <a:avLst/>
          </a:prstGeom>
        </p:spPr>
      </p:pic>
      <p:sp>
        <p:nvSpPr>
          <p:cNvPr id="11" name="Title 1">
            <a:extLst>
              <a:ext uri="{FF2B5EF4-FFF2-40B4-BE49-F238E27FC236}">
                <a16:creationId xmlns:a16="http://schemas.microsoft.com/office/drawing/2014/main" id="{99067051-5E90-6149-9903-21D3252FF20F}"/>
              </a:ext>
            </a:extLst>
          </p:cNvPr>
          <p:cNvSpPr txBox="1">
            <a:spLocks/>
          </p:cNvSpPr>
          <p:nvPr/>
        </p:nvSpPr>
        <p:spPr>
          <a:xfrm>
            <a:off x="0" y="0"/>
            <a:ext cx="5647113" cy="1044488"/>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dirty="0">
                <a:solidFill>
                  <a:schemeClr val="bg1"/>
                </a:solidFill>
                <a:latin typeface="HelveticaNeueLT Pro 45 Lt" panose="020B0403020202020204" pitchFamily="34" charset="0"/>
              </a:rPr>
              <a:t>WOLF FACT</a:t>
            </a:r>
            <a:endParaRPr lang="bg-BG" dirty="0">
              <a:solidFill>
                <a:schemeClr val="bg1"/>
              </a:solidFill>
            </a:endParaRPr>
          </a:p>
        </p:txBody>
      </p:sp>
    </p:spTree>
    <p:extLst>
      <p:ext uri="{BB962C8B-B14F-4D97-AF65-F5344CB8AC3E}">
        <p14:creationId xmlns:p14="http://schemas.microsoft.com/office/powerpoint/2010/main" val="12661413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ctrTitle"/>
          </p:nvPr>
        </p:nvSpPr>
        <p:spPr>
          <a:xfrm>
            <a:off x="612446" y="1821777"/>
            <a:ext cx="9144000" cy="2387600"/>
          </a:xfrm>
        </p:spPr>
        <p:txBody>
          <a:bodyPr>
            <a:normAutofit fontScale="90000"/>
          </a:bodyPr>
          <a:lstStyle/>
          <a:p>
            <a:r>
              <a:rPr lang="en-GB" dirty="0">
                <a:solidFill>
                  <a:schemeClr val="bg1"/>
                </a:solidFill>
                <a:latin typeface="Arial" panose="020B0604020202020204" pitchFamily="34" charset="0"/>
                <a:cs typeface="Arial" panose="020B0604020202020204" pitchFamily="34" charset="0"/>
              </a:rPr>
              <a:t>CHOOSING THE RIGHT APPROACH FOR YOUR API</a:t>
            </a:r>
            <a:endParaRPr lang="bg-BG" dirty="0">
              <a:solidFill>
                <a:schemeClr val="bg1"/>
              </a:solidFill>
            </a:endParaRPr>
          </a:p>
        </p:txBody>
      </p:sp>
      <p:pic>
        <p:nvPicPr>
          <p:cNvPr id="4" name="Picture 3">
            <a:extLst>
              <a:ext uri="{FF2B5EF4-FFF2-40B4-BE49-F238E27FC236}">
                <a16:creationId xmlns:a16="http://schemas.microsoft.com/office/drawing/2014/main" id="{F01C29D6-2439-0D4C-956D-DD73E49357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77957" y="-614027"/>
            <a:ext cx="2062026" cy="2742743"/>
          </a:xfrm>
          <a:prstGeom prst="rect">
            <a:avLst/>
          </a:prstGeom>
        </p:spPr>
      </p:pic>
    </p:spTree>
    <p:extLst>
      <p:ext uri="{BB962C8B-B14F-4D97-AF65-F5344CB8AC3E}">
        <p14:creationId xmlns:p14="http://schemas.microsoft.com/office/powerpoint/2010/main" val="29644810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platzhalter 8">
            <a:extLst>
              <a:ext uri="{FF2B5EF4-FFF2-40B4-BE49-F238E27FC236}">
                <a16:creationId xmlns:a16="http://schemas.microsoft.com/office/drawing/2014/main" id="{3741B4F2-9176-144F-A92A-BE4AD24C8528}"/>
              </a:ext>
            </a:extLst>
          </p:cNvPr>
          <p:cNvSpPr txBox="1">
            <a:spLocks/>
          </p:cNvSpPr>
          <p:nvPr/>
        </p:nvSpPr>
        <p:spPr bwMode="gray">
          <a:xfrm>
            <a:off x="671306" y="1799567"/>
            <a:ext cx="8512802" cy="368882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600" dirty="0">
                <a:solidFill>
                  <a:schemeClr val="bg1"/>
                </a:solidFill>
                <a:latin typeface="Arial" panose="020B0604020202020204" pitchFamily="34" charset="0"/>
                <a:cs typeface="Arial" panose="020B0604020202020204" pitchFamily="34" charset="0"/>
              </a:rPr>
              <a:t>Code First doesn't mean leaving out the design. </a:t>
            </a:r>
          </a:p>
          <a:p>
            <a:r>
              <a:rPr lang="en-GB" sz="1600" dirty="0">
                <a:solidFill>
                  <a:schemeClr val="bg1"/>
                </a:solidFill>
                <a:latin typeface="Arial" panose="020B0604020202020204" pitchFamily="34" charset="0"/>
                <a:cs typeface="Arial" panose="020B0604020202020204" pitchFamily="34" charset="0"/>
              </a:rPr>
              <a:t>Rather it means the design is hidden away in Jira tickets, Confluence pages, or text documents and potentially lost to history…</a:t>
            </a:r>
          </a:p>
          <a:p>
            <a:r>
              <a:rPr lang="en-GB" sz="1600" dirty="0">
                <a:solidFill>
                  <a:schemeClr val="bg1"/>
                </a:solidFill>
                <a:latin typeface="Arial" panose="020B0604020202020204" pitchFamily="34" charset="0"/>
                <a:cs typeface="Arial" panose="020B0604020202020204" pitchFamily="34" charset="0"/>
              </a:rPr>
              <a:t>This can lead to some potential problems.</a:t>
            </a:r>
          </a:p>
          <a:p>
            <a:endParaRPr lang="en-GB" sz="1600" dirty="0">
              <a:solidFill>
                <a:schemeClr val="bg1"/>
              </a:solidFill>
              <a:latin typeface="Arial" panose="020B0604020202020204" pitchFamily="34" charset="0"/>
              <a:cs typeface="Arial" panose="020B0604020202020204" pitchFamily="34" charset="0"/>
            </a:endParaRPr>
          </a:p>
          <a:p>
            <a:r>
              <a:rPr lang="en-GB" sz="1600" b="1" i="1" dirty="0">
                <a:solidFill>
                  <a:schemeClr val="bg1"/>
                </a:solidFill>
                <a:latin typeface="Arial" panose="020B0604020202020204" pitchFamily="34" charset="0"/>
                <a:cs typeface="Arial" panose="020B0604020202020204" pitchFamily="34" charset="0"/>
              </a:rPr>
              <a:t>Frustrated Users</a:t>
            </a:r>
            <a:endParaRPr lang="en-GB" sz="1600" dirty="0">
              <a:solidFill>
                <a:schemeClr val="bg1"/>
              </a:solidFill>
              <a:latin typeface="Arial" panose="020B0604020202020204" pitchFamily="34" charset="0"/>
              <a:cs typeface="Arial" panose="020B0604020202020204" pitchFamily="34" charset="0"/>
            </a:endParaRPr>
          </a:p>
          <a:p>
            <a:endParaRPr lang="en-GB" sz="1600" b="1" i="1" dirty="0">
              <a:solidFill>
                <a:schemeClr val="bg1"/>
              </a:solidFill>
              <a:latin typeface="Arial" panose="020B0604020202020204" pitchFamily="34" charset="0"/>
              <a:cs typeface="Arial" panose="020B0604020202020204" pitchFamily="34" charset="0"/>
            </a:endParaRPr>
          </a:p>
          <a:p>
            <a:r>
              <a:rPr lang="en-GB" sz="1600" b="1" i="1" dirty="0">
                <a:solidFill>
                  <a:schemeClr val="bg1"/>
                </a:solidFill>
                <a:latin typeface="Arial" panose="020B0604020202020204" pitchFamily="34" charset="0"/>
                <a:cs typeface="Arial" panose="020B0604020202020204" pitchFamily="34" charset="0"/>
              </a:rPr>
              <a:t>Building the Wrong API</a:t>
            </a:r>
            <a:endParaRPr lang="en-GB" sz="1600" dirty="0">
              <a:solidFill>
                <a:schemeClr val="bg1"/>
              </a:solidFill>
              <a:latin typeface="Arial" panose="020B0604020202020204" pitchFamily="34" charset="0"/>
              <a:cs typeface="Arial" panose="020B0604020202020204" pitchFamily="34" charset="0"/>
            </a:endParaRPr>
          </a:p>
          <a:p>
            <a:endParaRPr lang="en-GB" sz="1600" b="1" i="1" dirty="0">
              <a:solidFill>
                <a:schemeClr val="bg1"/>
              </a:solidFill>
              <a:latin typeface="Arial" panose="020B0604020202020204" pitchFamily="34" charset="0"/>
              <a:cs typeface="Arial" panose="020B0604020202020204" pitchFamily="34" charset="0"/>
            </a:endParaRPr>
          </a:p>
          <a:p>
            <a:r>
              <a:rPr lang="en-GB" sz="1600" b="1" i="1" dirty="0">
                <a:solidFill>
                  <a:schemeClr val="bg1"/>
                </a:solidFill>
                <a:latin typeface="Arial" panose="020B0604020202020204" pitchFamily="34" charset="0"/>
                <a:cs typeface="Arial" panose="020B0604020202020204" pitchFamily="34" charset="0"/>
              </a:rPr>
              <a:t>Missed Opportunities</a:t>
            </a:r>
            <a:endParaRPr lang="en-GB" sz="1600" dirty="0">
              <a:solidFill>
                <a:schemeClr val="bg1"/>
              </a:solidFill>
              <a:latin typeface="Arial" panose="020B0604020202020204" pitchFamily="34" charset="0"/>
              <a:cs typeface="Arial" panose="020B0604020202020204" pitchFamily="34" charset="0"/>
            </a:endParaRPr>
          </a:p>
          <a:p>
            <a:endParaRPr lang="en-GB" sz="1600" dirty="0">
              <a:solidFill>
                <a:schemeClr val="bg1"/>
              </a:solidFill>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0673FC00-6239-554C-B05B-46BBD5B5C56B}"/>
              </a:ext>
            </a:extLst>
          </p:cNvPr>
          <p:cNvPicPr>
            <a:picLocks noChangeAspect="1"/>
          </p:cNvPicPr>
          <p:nvPr/>
        </p:nvPicPr>
        <p:blipFill>
          <a:blip r:embed="rId3"/>
          <a:stretch>
            <a:fillRect/>
          </a:stretch>
        </p:blipFill>
        <p:spPr>
          <a:xfrm>
            <a:off x="11602788" y="0"/>
            <a:ext cx="589212" cy="589212"/>
          </a:xfrm>
          <a:prstGeom prst="rect">
            <a:avLst/>
          </a:prstGeom>
        </p:spPr>
      </p:pic>
      <p:sp>
        <p:nvSpPr>
          <p:cNvPr id="10" name="Title 1">
            <a:extLst>
              <a:ext uri="{FF2B5EF4-FFF2-40B4-BE49-F238E27FC236}">
                <a16:creationId xmlns:a16="http://schemas.microsoft.com/office/drawing/2014/main" id="{134DF8CB-E89B-AA4E-B1B8-03F4EA7E0DA1}"/>
              </a:ext>
            </a:extLst>
          </p:cNvPr>
          <p:cNvSpPr txBox="1">
            <a:spLocks/>
          </p:cNvSpPr>
          <p:nvPr/>
        </p:nvSpPr>
        <p:spPr>
          <a:xfrm>
            <a:off x="0" y="0"/>
            <a:ext cx="5647113" cy="1044488"/>
          </a:xfrm>
          <a:prstGeom prst="rect">
            <a:avLst/>
          </a:prstGeom>
        </p:spPr>
        <p:txBody>
          <a:bodyPr vert="horz" lIns="91440" tIns="45720" rIns="91440" bIns="45720" rtlCol="0" anchor="b">
            <a:normAutofit fontScale="60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GB">
                <a:solidFill>
                  <a:schemeClr val="bg1"/>
                </a:solidFill>
                <a:latin typeface="Arial" panose="020B0604020202020204" pitchFamily="34" charset="0"/>
                <a:cs typeface="Arial" panose="020B0604020202020204" pitchFamily="34" charset="0"/>
              </a:rPr>
              <a:t>CHALLENGES OF CODE FIRST APPROACH</a:t>
            </a:r>
            <a:endParaRPr lang="en-GB"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41551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300" fill="hold"/>
                                        <p:tgtEl>
                                          <p:spTgt spid="8">
                                            <p:txEl>
                                              <p:pRg st="0" end="0"/>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8">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8">
                                            <p:txEl>
                                              <p:pRg st="1" end="1"/>
                                            </p:txEl>
                                          </p:spTgt>
                                        </p:tgtEl>
                                        <p:attrNameLst>
                                          <p:attrName>style.visibility</p:attrName>
                                        </p:attrNameLst>
                                      </p:cBhvr>
                                      <p:to>
                                        <p:strVal val="visible"/>
                                      </p:to>
                                    </p:set>
                                    <p:anim calcmode="lin" valueType="num">
                                      <p:cBhvr additive="base">
                                        <p:cTn id="13" dur="300" fill="hold"/>
                                        <p:tgtEl>
                                          <p:spTgt spid="8">
                                            <p:txEl>
                                              <p:pRg st="1" end="1"/>
                                            </p:txEl>
                                          </p:spTgt>
                                        </p:tgtEl>
                                        <p:attrNameLst>
                                          <p:attrName>ppt_x</p:attrName>
                                        </p:attrNameLst>
                                      </p:cBhvr>
                                      <p:tavLst>
                                        <p:tav tm="0">
                                          <p:val>
                                            <p:strVal val="0-#ppt_w/2"/>
                                          </p:val>
                                        </p:tav>
                                        <p:tav tm="100000">
                                          <p:val>
                                            <p:strVal val="#ppt_x"/>
                                          </p:val>
                                        </p:tav>
                                      </p:tavLst>
                                    </p:anim>
                                    <p:anim calcmode="lin" valueType="num">
                                      <p:cBhvr additive="base">
                                        <p:cTn id="14" dur="300" fill="hold"/>
                                        <p:tgtEl>
                                          <p:spTgt spid="8">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anim calcmode="lin" valueType="num">
                                      <p:cBhvr additive="base">
                                        <p:cTn id="19" dur="300" fill="hold"/>
                                        <p:tgtEl>
                                          <p:spTgt spid="8">
                                            <p:txEl>
                                              <p:pRg st="2" end="2"/>
                                            </p:txEl>
                                          </p:spTgt>
                                        </p:tgtEl>
                                        <p:attrNameLst>
                                          <p:attrName>ppt_x</p:attrName>
                                        </p:attrNameLst>
                                      </p:cBhvr>
                                      <p:tavLst>
                                        <p:tav tm="0">
                                          <p:val>
                                            <p:strVal val="0-#ppt_w/2"/>
                                          </p:val>
                                        </p:tav>
                                        <p:tav tm="100000">
                                          <p:val>
                                            <p:strVal val="#ppt_x"/>
                                          </p:val>
                                        </p:tav>
                                      </p:tavLst>
                                    </p:anim>
                                    <p:anim calcmode="lin" valueType="num">
                                      <p:cBhvr additive="base">
                                        <p:cTn id="20" dur="300" fill="hold"/>
                                        <p:tgtEl>
                                          <p:spTgt spid="8">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8">
                                            <p:txEl>
                                              <p:pRg st="4" end="4"/>
                                            </p:txEl>
                                          </p:spTgt>
                                        </p:tgtEl>
                                        <p:attrNameLst>
                                          <p:attrName>style.visibility</p:attrName>
                                        </p:attrNameLst>
                                      </p:cBhvr>
                                      <p:to>
                                        <p:strVal val="visible"/>
                                      </p:to>
                                    </p:set>
                                    <p:anim calcmode="lin" valueType="num">
                                      <p:cBhvr additive="base">
                                        <p:cTn id="25" dur="300" fill="hold"/>
                                        <p:tgtEl>
                                          <p:spTgt spid="8">
                                            <p:txEl>
                                              <p:pRg st="4" end="4"/>
                                            </p:txEl>
                                          </p:spTgt>
                                        </p:tgtEl>
                                        <p:attrNameLst>
                                          <p:attrName>ppt_x</p:attrName>
                                        </p:attrNameLst>
                                      </p:cBhvr>
                                      <p:tavLst>
                                        <p:tav tm="0">
                                          <p:val>
                                            <p:strVal val="0-#ppt_w/2"/>
                                          </p:val>
                                        </p:tav>
                                        <p:tav tm="100000">
                                          <p:val>
                                            <p:strVal val="#ppt_x"/>
                                          </p:val>
                                        </p:tav>
                                      </p:tavLst>
                                    </p:anim>
                                    <p:anim calcmode="lin" valueType="num">
                                      <p:cBhvr additive="base">
                                        <p:cTn id="26" dur="300" fill="hold"/>
                                        <p:tgtEl>
                                          <p:spTgt spid="8">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8">
                                            <p:txEl>
                                              <p:pRg st="6" end="6"/>
                                            </p:txEl>
                                          </p:spTgt>
                                        </p:tgtEl>
                                        <p:attrNameLst>
                                          <p:attrName>style.visibility</p:attrName>
                                        </p:attrNameLst>
                                      </p:cBhvr>
                                      <p:to>
                                        <p:strVal val="visible"/>
                                      </p:to>
                                    </p:set>
                                    <p:anim calcmode="lin" valueType="num">
                                      <p:cBhvr additive="base">
                                        <p:cTn id="31" dur="300" fill="hold"/>
                                        <p:tgtEl>
                                          <p:spTgt spid="8">
                                            <p:txEl>
                                              <p:pRg st="6" end="6"/>
                                            </p:txEl>
                                          </p:spTgt>
                                        </p:tgtEl>
                                        <p:attrNameLst>
                                          <p:attrName>ppt_x</p:attrName>
                                        </p:attrNameLst>
                                      </p:cBhvr>
                                      <p:tavLst>
                                        <p:tav tm="0">
                                          <p:val>
                                            <p:strVal val="0-#ppt_w/2"/>
                                          </p:val>
                                        </p:tav>
                                        <p:tav tm="100000">
                                          <p:val>
                                            <p:strVal val="#ppt_x"/>
                                          </p:val>
                                        </p:tav>
                                      </p:tavLst>
                                    </p:anim>
                                    <p:anim calcmode="lin" valueType="num">
                                      <p:cBhvr additive="base">
                                        <p:cTn id="32" dur="300" fill="hold"/>
                                        <p:tgtEl>
                                          <p:spTgt spid="8">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nodeType="clickEffect">
                                  <p:stCondLst>
                                    <p:cond delay="0"/>
                                  </p:stCondLst>
                                  <p:childTnLst>
                                    <p:set>
                                      <p:cBhvr>
                                        <p:cTn id="36" dur="1" fill="hold">
                                          <p:stCondLst>
                                            <p:cond delay="0"/>
                                          </p:stCondLst>
                                        </p:cTn>
                                        <p:tgtEl>
                                          <p:spTgt spid="8">
                                            <p:txEl>
                                              <p:pRg st="8" end="8"/>
                                            </p:txEl>
                                          </p:spTgt>
                                        </p:tgtEl>
                                        <p:attrNameLst>
                                          <p:attrName>style.visibility</p:attrName>
                                        </p:attrNameLst>
                                      </p:cBhvr>
                                      <p:to>
                                        <p:strVal val="visible"/>
                                      </p:to>
                                    </p:set>
                                    <p:anim calcmode="lin" valueType="num">
                                      <p:cBhvr additive="base">
                                        <p:cTn id="37" dur="300" fill="hold"/>
                                        <p:tgtEl>
                                          <p:spTgt spid="8">
                                            <p:txEl>
                                              <p:pRg st="8" end="8"/>
                                            </p:txEl>
                                          </p:spTgt>
                                        </p:tgtEl>
                                        <p:attrNameLst>
                                          <p:attrName>ppt_x</p:attrName>
                                        </p:attrNameLst>
                                      </p:cBhvr>
                                      <p:tavLst>
                                        <p:tav tm="0">
                                          <p:val>
                                            <p:strVal val="0-#ppt_w/2"/>
                                          </p:val>
                                        </p:tav>
                                        <p:tav tm="100000">
                                          <p:val>
                                            <p:strVal val="#ppt_x"/>
                                          </p:val>
                                        </p:tav>
                                      </p:tavLst>
                                    </p:anim>
                                    <p:anim calcmode="lin" valueType="num">
                                      <p:cBhvr additive="base">
                                        <p:cTn id="38" dur="300" fill="hold"/>
                                        <p:tgtEl>
                                          <p:spTgt spid="8">
                                            <p:txEl>
                                              <p:pRg st="8" end="8"/>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platzhalter 8">
            <a:extLst>
              <a:ext uri="{FF2B5EF4-FFF2-40B4-BE49-F238E27FC236}">
                <a16:creationId xmlns:a16="http://schemas.microsoft.com/office/drawing/2014/main" id="{6C4617A3-413F-054E-8718-905F7CE1A15C}"/>
              </a:ext>
            </a:extLst>
          </p:cNvPr>
          <p:cNvSpPr txBox="1">
            <a:spLocks/>
          </p:cNvSpPr>
          <p:nvPr/>
        </p:nvSpPr>
        <p:spPr bwMode="gray">
          <a:xfrm>
            <a:off x="750443" y="2425017"/>
            <a:ext cx="8512802" cy="368882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600" b="1" i="1" dirty="0">
                <a:solidFill>
                  <a:schemeClr val="bg1"/>
                </a:solidFill>
                <a:latin typeface="Arial" panose="020B0604020202020204" pitchFamily="34" charset="0"/>
                <a:cs typeface="Arial" panose="020B0604020202020204" pitchFamily="34" charset="0"/>
              </a:rPr>
              <a:t>When Delivery Speed Matters</a:t>
            </a:r>
            <a:r>
              <a:rPr lang="en-GB" sz="1600" i="1" dirty="0">
                <a:solidFill>
                  <a:schemeClr val="bg1"/>
                </a:solidFill>
                <a:latin typeface="Arial" panose="020B0604020202020204" pitchFamily="34" charset="0"/>
                <a:cs typeface="Arial" panose="020B0604020202020204" pitchFamily="34" charset="0"/>
              </a:rPr>
              <a:t> -</a:t>
            </a:r>
            <a:r>
              <a:rPr lang="en-GB" sz="1600" b="1" i="1" dirty="0">
                <a:solidFill>
                  <a:schemeClr val="bg1"/>
                </a:solidFill>
                <a:latin typeface="Arial" panose="020B0604020202020204" pitchFamily="34" charset="0"/>
                <a:cs typeface="Arial" panose="020B0604020202020204" pitchFamily="34" charset="0"/>
              </a:rPr>
              <a:t> </a:t>
            </a:r>
            <a:r>
              <a:rPr lang="en-GB" sz="1600" dirty="0">
                <a:solidFill>
                  <a:schemeClr val="bg1"/>
                </a:solidFill>
                <a:latin typeface="Arial" panose="020B0604020202020204" pitchFamily="34" charset="0"/>
                <a:cs typeface="Arial" panose="020B0604020202020204" pitchFamily="34" charset="0"/>
              </a:rPr>
              <a:t>Developers can start coding directly from the requirements document. </a:t>
            </a:r>
          </a:p>
          <a:p>
            <a:endParaRPr lang="en-GB" sz="1600" dirty="0">
              <a:solidFill>
                <a:schemeClr val="bg1"/>
              </a:solidFill>
              <a:latin typeface="Arial" panose="020B0604020202020204" pitchFamily="34" charset="0"/>
              <a:cs typeface="Arial" panose="020B0604020202020204" pitchFamily="34" charset="0"/>
            </a:endParaRPr>
          </a:p>
          <a:p>
            <a:r>
              <a:rPr lang="en-GB" sz="1600" b="1" i="1" dirty="0">
                <a:solidFill>
                  <a:schemeClr val="bg1"/>
                </a:solidFill>
                <a:latin typeface="Arial" panose="020B0604020202020204" pitchFamily="34" charset="0"/>
                <a:cs typeface="Arial" panose="020B0604020202020204" pitchFamily="34" charset="0"/>
              </a:rPr>
              <a:t>When Developing Internal APIs</a:t>
            </a:r>
            <a:r>
              <a:rPr lang="en-GB" sz="1600" i="1" dirty="0">
                <a:solidFill>
                  <a:schemeClr val="bg1"/>
                </a:solidFill>
                <a:latin typeface="Arial" panose="020B0604020202020204" pitchFamily="34" charset="0"/>
                <a:cs typeface="Arial" panose="020B0604020202020204" pitchFamily="34" charset="0"/>
              </a:rPr>
              <a:t> -</a:t>
            </a:r>
            <a:r>
              <a:rPr lang="en-GB" sz="1600" b="1" i="1" dirty="0">
                <a:solidFill>
                  <a:schemeClr val="bg1"/>
                </a:solidFill>
                <a:latin typeface="Arial" panose="020B0604020202020204" pitchFamily="34" charset="0"/>
                <a:cs typeface="Arial" panose="020B0604020202020204" pitchFamily="34" charset="0"/>
              </a:rPr>
              <a:t> </a:t>
            </a:r>
            <a:r>
              <a:rPr lang="en-GB" sz="1600" dirty="0">
                <a:solidFill>
                  <a:schemeClr val="bg1"/>
                </a:solidFill>
                <a:latin typeface="Arial" panose="020B0604020202020204" pitchFamily="34" charset="0"/>
                <a:cs typeface="Arial" panose="020B0604020202020204" pitchFamily="34" charset="0"/>
              </a:rPr>
              <a:t>If the API will only be consumed by the team or company that’s building it, and is small, then the Code First approach is an ideal solution.</a:t>
            </a:r>
          </a:p>
          <a:p>
            <a:endParaRPr lang="en-GB" sz="1600" dirty="0">
              <a:solidFill>
                <a:schemeClr val="bg1"/>
              </a:solidFill>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D810F663-0E9A-3E44-BC0D-8BB8386202AB}"/>
              </a:ext>
            </a:extLst>
          </p:cNvPr>
          <p:cNvPicPr>
            <a:picLocks noChangeAspect="1"/>
          </p:cNvPicPr>
          <p:nvPr/>
        </p:nvPicPr>
        <p:blipFill>
          <a:blip r:embed="rId3"/>
          <a:stretch>
            <a:fillRect/>
          </a:stretch>
        </p:blipFill>
        <p:spPr>
          <a:xfrm>
            <a:off x="11594592" y="-102026"/>
            <a:ext cx="589212" cy="833159"/>
          </a:xfrm>
          <a:prstGeom prst="rect">
            <a:avLst/>
          </a:prstGeom>
        </p:spPr>
      </p:pic>
      <p:sp>
        <p:nvSpPr>
          <p:cNvPr id="6" name="Title 1">
            <a:extLst>
              <a:ext uri="{FF2B5EF4-FFF2-40B4-BE49-F238E27FC236}">
                <a16:creationId xmlns:a16="http://schemas.microsoft.com/office/drawing/2014/main" id="{3DDCF252-54B2-5F40-9500-18BF5FE108DD}"/>
              </a:ext>
            </a:extLst>
          </p:cNvPr>
          <p:cNvSpPr txBox="1">
            <a:spLocks/>
          </p:cNvSpPr>
          <p:nvPr/>
        </p:nvSpPr>
        <p:spPr>
          <a:xfrm>
            <a:off x="0" y="0"/>
            <a:ext cx="5647113" cy="1044488"/>
          </a:xfrm>
          <a:prstGeom prst="rect">
            <a:avLst/>
          </a:prstGeom>
        </p:spPr>
        <p:txBody>
          <a:bodyPr vert="horz" lIns="91440" tIns="45720" rIns="91440" bIns="45720" rtlCol="0" anchor="b">
            <a:normAutofit fontScale="60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GB" dirty="0">
                <a:solidFill>
                  <a:schemeClr val="bg1"/>
                </a:solidFill>
                <a:latin typeface="Arial" panose="020B0604020202020204" pitchFamily="34" charset="0"/>
                <a:cs typeface="Arial" panose="020B0604020202020204" pitchFamily="34" charset="0"/>
              </a:rPr>
              <a:t>BENEFITS OF THE CODE FIRST APPROACH</a:t>
            </a:r>
          </a:p>
        </p:txBody>
      </p:sp>
    </p:spTree>
    <p:extLst>
      <p:ext uri="{BB962C8B-B14F-4D97-AF65-F5344CB8AC3E}">
        <p14:creationId xmlns:p14="http://schemas.microsoft.com/office/powerpoint/2010/main" val="3839530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300" fill="hold"/>
                                        <p:tgtEl>
                                          <p:spTgt spid="4">
                                            <p:txEl>
                                              <p:pRg st="0" end="0"/>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4">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 calcmode="lin" valueType="num">
                                      <p:cBhvr additive="base">
                                        <p:cTn id="13" dur="300" fill="hold"/>
                                        <p:tgtEl>
                                          <p:spTgt spid="4">
                                            <p:txEl>
                                              <p:pRg st="2" end="2"/>
                                            </p:txEl>
                                          </p:spTgt>
                                        </p:tgtEl>
                                        <p:attrNameLst>
                                          <p:attrName>ppt_x</p:attrName>
                                        </p:attrNameLst>
                                      </p:cBhvr>
                                      <p:tavLst>
                                        <p:tav tm="0">
                                          <p:val>
                                            <p:strVal val="0-#ppt_w/2"/>
                                          </p:val>
                                        </p:tav>
                                        <p:tav tm="100000">
                                          <p:val>
                                            <p:strVal val="#ppt_x"/>
                                          </p:val>
                                        </p:tav>
                                      </p:tavLst>
                                    </p:anim>
                                    <p:anim calcmode="lin" valueType="num">
                                      <p:cBhvr additive="base">
                                        <p:cTn id="14" dur="300" fill="hold"/>
                                        <p:tgtEl>
                                          <p:spTgt spid="4">
                                            <p:txEl>
                                              <p:pRg st="2" end="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79A1F58-8D88-D646-BB17-BB4D7881530A}"/>
              </a:ext>
            </a:extLst>
          </p:cNvPr>
          <p:cNvPicPr>
            <a:picLocks noChangeAspect="1"/>
          </p:cNvPicPr>
          <p:nvPr/>
        </p:nvPicPr>
        <p:blipFill>
          <a:blip r:embed="rId3"/>
          <a:stretch>
            <a:fillRect/>
          </a:stretch>
        </p:blipFill>
        <p:spPr>
          <a:xfrm>
            <a:off x="0" y="4831445"/>
            <a:ext cx="3284529" cy="2026555"/>
          </a:xfrm>
          <a:prstGeom prst="rect">
            <a:avLst/>
          </a:prstGeom>
        </p:spPr>
      </p:pic>
      <p:sp>
        <p:nvSpPr>
          <p:cNvPr id="5" name="Textplatzhalter 8">
            <a:extLst>
              <a:ext uri="{FF2B5EF4-FFF2-40B4-BE49-F238E27FC236}">
                <a16:creationId xmlns:a16="http://schemas.microsoft.com/office/drawing/2014/main" id="{3535DE24-20DE-A247-B926-752A5803BB6D}"/>
              </a:ext>
            </a:extLst>
          </p:cNvPr>
          <p:cNvSpPr txBox="1">
            <a:spLocks/>
          </p:cNvSpPr>
          <p:nvPr/>
        </p:nvSpPr>
        <p:spPr bwMode="gray">
          <a:xfrm>
            <a:off x="1183370" y="2472567"/>
            <a:ext cx="8512802" cy="368882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600" b="1" i="1" dirty="0">
                <a:solidFill>
                  <a:schemeClr val="bg1"/>
                </a:solidFill>
                <a:latin typeface="Arial" panose="020B0604020202020204" pitchFamily="34" charset="0"/>
                <a:cs typeface="Arial" panose="020B0604020202020204" pitchFamily="34" charset="0"/>
              </a:rPr>
              <a:t>It’s hard work</a:t>
            </a:r>
            <a:r>
              <a:rPr lang="en-GB" sz="1600" i="1" dirty="0">
                <a:solidFill>
                  <a:schemeClr val="bg1"/>
                </a:solidFill>
                <a:latin typeface="Arial" panose="020B0604020202020204" pitchFamily="34" charset="0"/>
                <a:cs typeface="Arial" panose="020B0604020202020204" pitchFamily="34" charset="0"/>
              </a:rPr>
              <a:t> -</a:t>
            </a:r>
            <a:r>
              <a:rPr lang="en-GB" sz="1600" b="1" i="1" dirty="0">
                <a:solidFill>
                  <a:schemeClr val="bg1"/>
                </a:solidFill>
                <a:latin typeface="Arial" panose="020B0604020202020204" pitchFamily="34" charset="0"/>
                <a:cs typeface="Arial" panose="020B0604020202020204" pitchFamily="34" charset="0"/>
              </a:rPr>
              <a:t> </a:t>
            </a:r>
            <a:r>
              <a:rPr lang="en-GB" sz="1600" dirty="0">
                <a:solidFill>
                  <a:schemeClr val="bg1"/>
                </a:solidFill>
                <a:latin typeface="Arial" panose="020B0604020202020204" pitchFamily="34" charset="0"/>
                <a:cs typeface="Arial" panose="020B0604020202020204" pitchFamily="34" charset="0"/>
              </a:rPr>
              <a:t>To be honest, it takes a lot of hard work for any team to move to a Design First approach. </a:t>
            </a:r>
          </a:p>
          <a:p>
            <a:endParaRPr lang="en-GB" sz="1600" dirty="0">
              <a:solidFill>
                <a:schemeClr val="bg1"/>
              </a:solidFill>
              <a:latin typeface="Arial" panose="020B0604020202020204" pitchFamily="34" charset="0"/>
              <a:cs typeface="Arial" panose="020B0604020202020204" pitchFamily="34" charset="0"/>
            </a:endParaRPr>
          </a:p>
          <a:p>
            <a:r>
              <a:rPr lang="en-GB" sz="1600" b="1" i="1" dirty="0">
                <a:solidFill>
                  <a:schemeClr val="bg1"/>
                </a:solidFill>
                <a:latin typeface="Arial" panose="020B0604020202020204" pitchFamily="34" charset="0"/>
                <a:cs typeface="Arial" panose="020B0604020202020204" pitchFamily="34" charset="0"/>
              </a:rPr>
              <a:t>It takes commitment</a:t>
            </a:r>
            <a:r>
              <a:rPr lang="en-GB" sz="1600" i="1" dirty="0">
                <a:solidFill>
                  <a:schemeClr val="bg1"/>
                </a:solidFill>
                <a:latin typeface="Arial" panose="020B0604020202020204" pitchFamily="34" charset="0"/>
                <a:cs typeface="Arial" panose="020B0604020202020204" pitchFamily="34" charset="0"/>
              </a:rPr>
              <a:t> - </a:t>
            </a:r>
            <a:r>
              <a:rPr lang="en-GB" sz="1600" dirty="0">
                <a:solidFill>
                  <a:schemeClr val="bg1"/>
                </a:solidFill>
                <a:latin typeface="Arial" panose="020B0604020202020204" pitchFamily="34" charset="0"/>
                <a:cs typeface="Arial" panose="020B0604020202020204" pitchFamily="34" charset="0"/>
              </a:rPr>
              <a:t>Companies must be intentional no matter their size - this shift to Design First doesn’t happen on its own.</a:t>
            </a:r>
          </a:p>
          <a:p>
            <a:endParaRPr lang="en-GB" sz="1600" dirty="0">
              <a:solidFill>
                <a:schemeClr val="bg1"/>
              </a:solidFill>
              <a:latin typeface="Arial" panose="020B0604020202020204" pitchFamily="34" charset="0"/>
              <a:cs typeface="Arial" panose="020B0604020202020204" pitchFamily="34" charset="0"/>
            </a:endParaRPr>
          </a:p>
          <a:p>
            <a:endParaRPr lang="en-GB" sz="1600" dirty="0">
              <a:solidFill>
                <a:schemeClr val="bg1"/>
              </a:solidFill>
              <a:latin typeface="Arial" panose="020B0604020202020204" pitchFamily="34" charset="0"/>
              <a:cs typeface="Arial" panose="020B0604020202020204" pitchFamily="34" charset="0"/>
            </a:endParaRPr>
          </a:p>
          <a:p>
            <a:endParaRPr lang="en-GB" sz="1600" dirty="0">
              <a:solidFill>
                <a:schemeClr val="bg1"/>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E3A9A16F-D78B-9D46-BB42-413BE9068F0A}"/>
              </a:ext>
            </a:extLst>
          </p:cNvPr>
          <p:cNvPicPr>
            <a:picLocks noChangeAspect="1"/>
          </p:cNvPicPr>
          <p:nvPr/>
        </p:nvPicPr>
        <p:blipFill>
          <a:blip r:embed="rId4"/>
          <a:stretch>
            <a:fillRect/>
          </a:stretch>
        </p:blipFill>
        <p:spPr>
          <a:xfrm>
            <a:off x="2695317" y="5966554"/>
            <a:ext cx="589212" cy="589212"/>
          </a:xfrm>
          <a:prstGeom prst="rect">
            <a:avLst/>
          </a:prstGeom>
        </p:spPr>
      </p:pic>
      <p:sp>
        <p:nvSpPr>
          <p:cNvPr id="7" name="Oval 6">
            <a:extLst>
              <a:ext uri="{FF2B5EF4-FFF2-40B4-BE49-F238E27FC236}">
                <a16:creationId xmlns:a16="http://schemas.microsoft.com/office/drawing/2014/main" id="{26107866-DBDD-2140-A173-E63FE092E96F}"/>
              </a:ext>
            </a:extLst>
          </p:cNvPr>
          <p:cNvSpPr/>
          <p:nvPr/>
        </p:nvSpPr>
        <p:spPr bwMode="gray">
          <a:xfrm>
            <a:off x="198422" y="4914092"/>
            <a:ext cx="432164" cy="392077"/>
          </a:xfrm>
          <a:prstGeom prst="ellips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dirty="0" err="1">
              <a:solidFill>
                <a:schemeClr val="bg1"/>
              </a:solidFill>
            </a:endParaRPr>
          </a:p>
        </p:txBody>
      </p:sp>
      <p:pic>
        <p:nvPicPr>
          <p:cNvPr id="8" name="Picture 7">
            <a:extLst>
              <a:ext uri="{FF2B5EF4-FFF2-40B4-BE49-F238E27FC236}">
                <a16:creationId xmlns:a16="http://schemas.microsoft.com/office/drawing/2014/main" id="{634035E1-F293-8449-A56E-5C459BE45340}"/>
              </a:ext>
            </a:extLst>
          </p:cNvPr>
          <p:cNvPicPr>
            <a:picLocks noChangeAspect="1"/>
          </p:cNvPicPr>
          <p:nvPr/>
        </p:nvPicPr>
        <p:blipFill>
          <a:blip r:embed="rId5"/>
          <a:stretch>
            <a:fillRect/>
          </a:stretch>
        </p:blipFill>
        <p:spPr>
          <a:xfrm>
            <a:off x="147236" y="4729538"/>
            <a:ext cx="534535" cy="755845"/>
          </a:xfrm>
          <a:prstGeom prst="rect">
            <a:avLst/>
          </a:prstGeom>
        </p:spPr>
      </p:pic>
      <p:pic>
        <p:nvPicPr>
          <p:cNvPr id="9" name="Picture 8">
            <a:extLst>
              <a:ext uri="{FF2B5EF4-FFF2-40B4-BE49-F238E27FC236}">
                <a16:creationId xmlns:a16="http://schemas.microsoft.com/office/drawing/2014/main" id="{3A56FAD6-C554-5B46-A3B7-0F8A29F7E0FF}"/>
              </a:ext>
            </a:extLst>
          </p:cNvPr>
          <p:cNvPicPr>
            <a:picLocks noChangeAspect="1"/>
          </p:cNvPicPr>
          <p:nvPr/>
        </p:nvPicPr>
        <p:blipFill>
          <a:blip r:embed="rId4"/>
          <a:stretch>
            <a:fillRect/>
          </a:stretch>
        </p:blipFill>
        <p:spPr>
          <a:xfrm>
            <a:off x="11602788" y="0"/>
            <a:ext cx="589212" cy="589212"/>
          </a:xfrm>
          <a:prstGeom prst="rect">
            <a:avLst/>
          </a:prstGeom>
        </p:spPr>
      </p:pic>
      <p:sp>
        <p:nvSpPr>
          <p:cNvPr id="10" name="Title 1">
            <a:extLst>
              <a:ext uri="{FF2B5EF4-FFF2-40B4-BE49-F238E27FC236}">
                <a16:creationId xmlns:a16="http://schemas.microsoft.com/office/drawing/2014/main" id="{77A25877-5523-8B44-85A8-AE1A16A5BD81}"/>
              </a:ext>
            </a:extLst>
          </p:cNvPr>
          <p:cNvSpPr txBox="1">
            <a:spLocks/>
          </p:cNvSpPr>
          <p:nvPr/>
        </p:nvSpPr>
        <p:spPr>
          <a:xfrm>
            <a:off x="0" y="0"/>
            <a:ext cx="5647113" cy="1044488"/>
          </a:xfrm>
          <a:prstGeom prst="rect">
            <a:avLst/>
          </a:prstGeom>
        </p:spPr>
        <p:txBody>
          <a:bodyPr vert="horz" lIns="91440" tIns="45720" rIns="91440" bIns="45720" rtlCol="0" anchor="b">
            <a:normAutofit fontScale="5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GB" dirty="0">
                <a:solidFill>
                  <a:schemeClr val="bg1"/>
                </a:solidFill>
                <a:latin typeface="Arial" panose="020B0604020202020204" pitchFamily="34" charset="0"/>
                <a:cs typeface="Arial" panose="020B0604020202020204" pitchFamily="34" charset="0"/>
              </a:rPr>
              <a:t>CHALLENGES OF THE DESIGN FIRST APPROACH</a:t>
            </a:r>
          </a:p>
        </p:txBody>
      </p:sp>
    </p:spTree>
    <p:extLst>
      <p:ext uri="{BB962C8B-B14F-4D97-AF65-F5344CB8AC3E}">
        <p14:creationId xmlns:p14="http://schemas.microsoft.com/office/powerpoint/2010/main" val="2335743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300" fill="hold"/>
                                        <p:tgtEl>
                                          <p:spTgt spid="5">
                                            <p:txEl>
                                              <p:pRg st="0" end="0"/>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5">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anim calcmode="lin" valueType="num">
                                      <p:cBhvr additive="base">
                                        <p:cTn id="13" dur="300" fill="hold"/>
                                        <p:tgtEl>
                                          <p:spTgt spid="5">
                                            <p:txEl>
                                              <p:pRg st="2" end="2"/>
                                            </p:txEl>
                                          </p:spTgt>
                                        </p:tgtEl>
                                        <p:attrNameLst>
                                          <p:attrName>ppt_x</p:attrName>
                                        </p:attrNameLst>
                                      </p:cBhvr>
                                      <p:tavLst>
                                        <p:tav tm="0">
                                          <p:val>
                                            <p:strVal val="0-#ppt_w/2"/>
                                          </p:val>
                                        </p:tav>
                                        <p:tav tm="100000">
                                          <p:val>
                                            <p:strVal val="#ppt_x"/>
                                          </p:val>
                                        </p:tav>
                                      </p:tavLst>
                                    </p:anim>
                                    <p:anim calcmode="lin" valueType="num">
                                      <p:cBhvr additive="base">
                                        <p:cTn id="14" dur="300" fill="hold"/>
                                        <p:tgtEl>
                                          <p:spTgt spid="5">
                                            <p:txEl>
                                              <p:pRg st="2" end="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Inhaltsplatzhalter 1">
            <a:extLst>
              <a:ext uri="{FF2B5EF4-FFF2-40B4-BE49-F238E27FC236}">
                <a16:creationId xmlns:a16="http://schemas.microsoft.com/office/drawing/2014/main" id="{F878DD93-9588-A34C-919F-7F995F549433}"/>
              </a:ext>
            </a:extLst>
          </p:cNvPr>
          <p:cNvSpPr txBox="1">
            <a:spLocks/>
          </p:cNvSpPr>
          <p:nvPr/>
        </p:nvSpPr>
        <p:spPr>
          <a:xfrm>
            <a:off x="305992" y="1168004"/>
            <a:ext cx="7283197" cy="4734032"/>
          </a:xfr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None/>
            </a:pPr>
            <a:r>
              <a:rPr lang="de-DE" sz="1600" b="1" u="sng" dirty="0">
                <a:solidFill>
                  <a:schemeClr val="bg1"/>
                </a:solidFill>
              </a:rPr>
              <a:t>Atanas L. </a:t>
            </a:r>
            <a:r>
              <a:rPr lang="de-DE" sz="1600" b="1" u="sng" dirty="0" err="1">
                <a:solidFill>
                  <a:schemeClr val="bg1"/>
                </a:solidFill>
              </a:rPr>
              <a:t>Kuzmanov</a:t>
            </a:r>
            <a:endParaRPr lang="de-DE" sz="1600" b="1" u="sng" dirty="0">
              <a:solidFill>
                <a:schemeClr val="bg1"/>
              </a:solidFill>
            </a:endParaRPr>
          </a:p>
          <a:p>
            <a:pPr marL="0" indent="0">
              <a:spcBef>
                <a:spcPts val="0"/>
              </a:spcBef>
              <a:buNone/>
            </a:pPr>
            <a:r>
              <a:rPr lang="de-DE" sz="1600" dirty="0">
                <a:solidFill>
                  <a:schemeClr val="bg1"/>
                </a:solidFill>
              </a:rPr>
              <a:t>Senior Software Engineer</a:t>
            </a:r>
          </a:p>
          <a:p>
            <a:pPr marL="0" indent="0">
              <a:spcBef>
                <a:spcPts val="0"/>
              </a:spcBef>
              <a:buNone/>
            </a:pPr>
            <a:r>
              <a:rPr lang="de-DE" sz="1600" dirty="0">
                <a:solidFill>
                  <a:schemeClr val="bg1"/>
                </a:solidFill>
              </a:rPr>
              <a:t>IT Solution Development</a:t>
            </a:r>
          </a:p>
          <a:p>
            <a:pPr marL="0" indent="0">
              <a:spcBef>
                <a:spcPts val="0"/>
              </a:spcBef>
              <a:buNone/>
            </a:pPr>
            <a:r>
              <a:rPr lang="de-DE" sz="1600" dirty="0" err="1">
                <a:solidFill>
                  <a:schemeClr val="bg1"/>
                </a:solidFill>
              </a:rPr>
              <a:t>SchwarzIT</a:t>
            </a:r>
            <a:r>
              <a:rPr lang="de-DE" sz="1600" dirty="0">
                <a:solidFill>
                  <a:schemeClr val="bg1"/>
                </a:solidFill>
              </a:rPr>
              <a:t> </a:t>
            </a:r>
            <a:r>
              <a:rPr lang="de-DE" sz="1600" dirty="0" err="1">
                <a:solidFill>
                  <a:schemeClr val="bg1"/>
                </a:solidFill>
              </a:rPr>
              <a:t>Bulgaria</a:t>
            </a:r>
            <a:endParaRPr lang="de-DE" sz="1600" dirty="0">
              <a:solidFill>
                <a:schemeClr val="bg1"/>
              </a:solidFill>
            </a:endParaRPr>
          </a:p>
          <a:p>
            <a:pPr marL="0" indent="0">
              <a:spcBef>
                <a:spcPts val="0"/>
              </a:spcBef>
              <a:buNone/>
            </a:pPr>
            <a:endParaRPr lang="de-DE" sz="1600" dirty="0">
              <a:solidFill>
                <a:schemeClr val="bg1"/>
              </a:solidFill>
            </a:endParaRPr>
          </a:p>
          <a:p>
            <a:pPr marL="0" indent="0">
              <a:spcBef>
                <a:spcPts val="0"/>
              </a:spcBef>
              <a:buNone/>
            </a:pPr>
            <a:r>
              <a:rPr lang="de-DE" sz="1600" dirty="0">
                <a:solidFill>
                  <a:schemeClr val="bg1"/>
                </a:solidFill>
              </a:rPr>
              <a:t>Background:</a:t>
            </a:r>
          </a:p>
          <a:p>
            <a:pPr marL="0" indent="0">
              <a:spcBef>
                <a:spcPts val="0"/>
              </a:spcBef>
              <a:buNone/>
            </a:pPr>
            <a:endParaRPr lang="de-DE" sz="1600" dirty="0">
              <a:solidFill>
                <a:schemeClr val="bg1"/>
              </a:solidFill>
            </a:endParaRPr>
          </a:p>
          <a:p>
            <a:pPr>
              <a:spcBef>
                <a:spcPts val="0"/>
              </a:spcBef>
            </a:pPr>
            <a:r>
              <a:rPr lang="de-DE" sz="1600" dirty="0" err="1">
                <a:solidFill>
                  <a:schemeClr val="bg1"/>
                </a:solidFill>
              </a:rPr>
              <a:t>Where</a:t>
            </a:r>
            <a:r>
              <a:rPr lang="de-DE" sz="1600" dirty="0">
                <a:solidFill>
                  <a:schemeClr val="bg1"/>
                </a:solidFill>
              </a:rPr>
              <a:t> do </a:t>
            </a:r>
            <a:r>
              <a:rPr lang="de-DE" sz="1600" dirty="0" err="1">
                <a:solidFill>
                  <a:schemeClr val="bg1"/>
                </a:solidFill>
              </a:rPr>
              <a:t>you</a:t>
            </a:r>
            <a:r>
              <a:rPr lang="de-DE" sz="1600" dirty="0">
                <a:solidFill>
                  <a:schemeClr val="bg1"/>
                </a:solidFill>
              </a:rPr>
              <a:t> </a:t>
            </a:r>
            <a:r>
              <a:rPr lang="de-DE" sz="1600" dirty="0" err="1">
                <a:solidFill>
                  <a:schemeClr val="bg1"/>
                </a:solidFill>
              </a:rPr>
              <a:t>work</a:t>
            </a:r>
            <a:r>
              <a:rPr lang="de-DE" sz="1600" dirty="0">
                <a:solidFill>
                  <a:schemeClr val="bg1"/>
                </a:solidFill>
              </a:rPr>
              <a:t>?</a:t>
            </a:r>
          </a:p>
          <a:p>
            <a:pPr>
              <a:spcBef>
                <a:spcPts val="0"/>
              </a:spcBef>
            </a:pPr>
            <a:r>
              <a:rPr lang="de-DE" sz="1600" dirty="0" err="1">
                <a:solidFill>
                  <a:schemeClr val="bg1"/>
                </a:solidFill>
              </a:rPr>
              <a:t>What</a:t>
            </a:r>
            <a:r>
              <a:rPr lang="de-DE" sz="1600" dirty="0">
                <a:solidFill>
                  <a:schemeClr val="bg1"/>
                </a:solidFill>
              </a:rPr>
              <a:t> do </a:t>
            </a:r>
            <a:r>
              <a:rPr lang="de-DE" sz="1600" dirty="0" err="1">
                <a:solidFill>
                  <a:schemeClr val="bg1"/>
                </a:solidFill>
              </a:rPr>
              <a:t>you</a:t>
            </a:r>
            <a:r>
              <a:rPr lang="de-DE" sz="1600" dirty="0">
                <a:solidFill>
                  <a:schemeClr val="bg1"/>
                </a:solidFill>
              </a:rPr>
              <a:t> do </a:t>
            </a:r>
            <a:r>
              <a:rPr lang="de-DE" sz="1600" dirty="0" err="1">
                <a:solidFill>
                  <a:schemeClr val="bg1"/>
                </a:solidFill>
              </a:rPr>
              <a:t>there</a:t>
            </a:r>
            <a:r>
              <a:rPr lang="de-DE" sz="1600" dirty="0">
                <a:solidFill>
                  <a:schemeClr val="bg1"/>
                </a:solidFill>
              </a:rPr>
              <a:t>?</a:t>
            </a:r>
          </a:p>
          <a:p>
            <a:pPr>
              <a:spcBef>
                <a:spcPts val="0"/>
              </a:spcBef>
            </a:pPr>
            <a:r>
              <a:rPr lang="de-DE" sz="1600" dirty="0" err="1">
                <a:solidFill>
                  <a:schemeClr val="bg1"/>
                </a:solidFill>
              </a:rPr>
              <a:t>Why</a:t>
            </a:r>
            <a:r>
              <a:rPr lang="de-DE" sz="1600" dirty="0">
                <a:solidFill>
                  <a:schemeClr val="bg1"/>
                </a:solidFill>
              </a:rPr>
              <a:t> </a:t>
            </a:r>
            <a:r>
              <a:rPr lang="de-DE" sz="1600" dirty="0" err="1">
                <a:solidFill>
                  <a:schemeClr val="bg1"/>
                </a:solidFill>
              </a:rPr>
              <a:t>are</a:t>
            </a:r>
            <a:r>
              <a:rPr lang="de-DE" sz="1600" dirty="0">
                <a:solidFill>
                  <a:schemeClr val="bg1"/>
                </a:solidFill>
              </a:rPr>
              <a:t> </a:t>
            </a:r>
            <a:r>
              <a:rPr lang="de-DE" sz="1600" dirty="0" err="1">
                <a:solidFill>
                  <a:schemeClr val="bg1"/>
                </a:solidFill>
              </a:rPr>
              <a:t>you</a:t>
            </a:r>
            <a:r>
              <a:rPr lang="de-DE" sz="1600" dirty="0">
                <a:solidFill>
                  <a:schemeClr val="bg1"/>
                </a:solidFill>
              </a:rPr>
              <a:t> </a:t>
            </a:r>
            <a:r>
              <a:rPr lang="de-DE" sz="1600" dirty="0" err="1">
                <a:solidFill>
                  <a:schemeClr val="bg1"/>
                </a:solidFill>
              </a:rPr>
              <a:t>talking</a:t>
            </a:r>
            <a:r>
              <a:rPr lang="de-DE" sz="1600" dirty="0">
                <a:solidFill>
                  <a:schemeClr val="bg1"/>
                </a:solidFill>
              </a:rPr>
              <a:t> </a:t>
            </a:r>
            <a:r>
              <a:rPr lang="de-DE" sz="1600" dirty="0" err="1">
                <a:solidFill>
                  <a:schemeClr val="bg1"/>
                </a:solidFill>
              </a:rPr>
              <a:t>about</a:t>
            </a:r>
            <a:r>
              <a:rPr lang="de-DE" sz="1600" dirty="0">
                <a:solidFill>
                  <a:schemeClr val="bg1"/>
                </a:solidFill>
              </a:rPr>
              <a:t> </a:t>
            </a:r>
            <a:r>
              <a:rPr lang="de-DE" sz="1600" dirty="0" err="1">
                <a:solidFill>
                  <a:schemeClr val="bg1"/>
                </a:solidFill>
              </a:rPr>
              <a:t>this</a:t>
            </a:r>
            <a:r>
              <a:rPr lang="de-DE" sz="1600" dirty="0">
                <a:solidFill>
                  <a:schemeClr val="bg1"/>
                </a:solidFill>
              </a:rPr>
              <a:t> </a:t>
            </a:r>
            <a:r>
              <a:rPr lang="de-DE" sz="1600" dirty="0" err="1">
                <a:solidFill>
                  <a:schemeClr val="bg1"/>
                </a:solidFill>
              </a:rPr>
              <a:t>topic</a:t>
            </a:r>
            <a:r>
              <a:rPr lang="de-DE" sz="1600" dirty="0">
                <a:solidFill>
                  <a:schemeClr val="bg1"/>
                </a:solidFill>
              </a:rPr>
              <a:t>?</a:t>
            </a:r>
          </a:p>
          <a:p>
            <a:pPr>
              <a:spcBef>
                <a:spcPts val="0"/>
              </a:spcBef>
            </a:pPr>
            <a:r>
              <a:rPr lang="de-DE" sz="1600" dirty="0" err="1">
                <a:solidFill>
                  <a:schemeClr val="bg1"/>
                </a:solidFill>
              </a:rPr>
              <a:t>Why</a:t>
            </a:r>
            <a:r>
              <a:rPr lang="de-DE" sz="1600" dirty="0">
                <a:solidFill>
                  <a:schemeClr val="bg1"/>
                </a:solidFill>
              </a:rPr>
              <a:t> </a:t>
            </a:r>
            <a:r>
              <a:rPr lang="de-DE" sz="1600" dirty="0" err="1">
                <a:solidFill>
                  <a:schemeClr val="bg1"/>
                </a:solidFill>
              </a:rPr>
              <a:t>are</a:t>
            </a:r>
            <a:r>
              <a:rPr lang="de-DE" sz="1600" dirty="0">
                <a:solidFill>
                  <a:schemeClr val="bg1"/>
                </a:solidFill>
              </a:rPr>
              <a:t> </a:t>
            </a:r>
            <a:r>
              <a:rPr lang="de-DE" sz="1600" dirty="0" err="1">
                <a:solidFill>
                  <a:schemeClr val="bg1"/>
                </a:solidFill>
              </a:rPr>
              <a:t>you</a:t>
            </a:r>
            <a:r>
              <a:rPr lang="de-DE" sz="1600" dirty="0">
                <a:solidFill>
                  <a:schemeClr val="bg1"/>
                </a:solidFill>
              </a:rPr>
              <a:t> </a:t>
            </a:r>
            <a:r>
              <a:rPr lang="de-DE" sz="1600" dirty="0" err="1">
                <a:solidFill>
                  <a:schemeClr val="bg1"/>
                </a:solidFill>
              </a:rPr>
              <a:t>giving</a:t>
            </a:r>
            <a:r>
              <a:rPr lang="de-DE" sz="1600" dirty="0">
                <a:solidFill>
                  <a:schemeClr val="bg1"/>
                </a:solidFill>
              </a:rPr>
              <a:t> </a:t>
            </a:r>
            <a:r>
              <a:rPr lang="de-DE" sz="1600" dirty="0" err="1">
                <a:solidFill>
                  <a:schemeClr val="bg1"/>
                </a:solidFill>
              </a:rPr>
              <a:t>this</a:t>
            </a:r>
            <a:r>
              <a:rPr lang="de-DE" sz="1600" dirty="0">
                <a:solidFill>
                  <a:schemeClr val="bg1"/>
                </a:solidFill>
              </a:rPr>
              <a:t> </a:t>
            </a:r>
            <a:r>
              <a:rPr lang="de-DE" sz="1600" dirty="0" err="1">
                <a:solidFill>
                  <a:schemeClr val="bg1"/>
                </a:solidFill>
              </a:rPr>
              <a:t>talk</a:t>
            </a:r>
            <a:r>
              <a:rPr lang="de-DE" sz="1600" dirty="0">
                <a:solidFill>
                  <a:schemeClr val="bg1"/>
                </a:solidFill>
              </a:rPr>
              <a:t> </a:t>
            </a:r>
            <a:r>
              <a:rPr lang="de-DE" sz="1600" dirty="0" err="1">
                <a:solidFill>
                  <a:schemeClr val="bg1"/>
                </a:solidFill>
              </a:rPr>
              <a:t>today</a:t>
            </a:r>
            <a:r>
              <a:rPr lang="de-DE" sz="1600" dirty="0">
                <a:solidFill>
                  <a:schemeClr val="bg1"/>
                </a:solidFill>
              </a:rPr>
              <a:t>?</a:t>
            </a:r>
          </a:p>
          <a:p>
            <a:pPr marL="0" indent="0">
              <a:spcBef>
                <a:spcPts val="0"/>
              </a:spcBef>
              <a:buNone/>
            </a:pPr>
            <a:endParaRPr lang="de-DE" sz="1600" dirty="0">
              <a:solidFill>
                <a:schemeClr val="bg1"/>
              </a:solidFill>
            </a:endParaRPr>
          </a:p>
          <a:p>
            <a:pPr marL="0" indent="0">
              <a:spcBef>
                <a:spcPts val="0"/>
              </a:spcBef>
              <a:buNone/>
            </a:pPr>
            <a:endParaRPr lang="de-DE" sz="1600" dirty="0">
              <a:solidFill>
                <a:schemeClr val="bg1"/>
              </a:solidFill>
            </a:endParaRPr>
          </a:p>
          <a:p>
            <a:pPr marL="0" indent="0">
              <a:spcBef>
                <a:spcPts val="0"/>
              </a:spcBef>
              <a:buNone/>
            </a:pPr>
            <a:r>
              <a:rPr lang="de-DE" sz="1600" dirty="0" err="1">
                <a:solidFill>
                  <a:schemeClr val="bg1"/>
                </a:solidFill>
              </a:rPr>
              <a:t>About</a:t>
            </a:r>
            <a:r>
              <a:rPr lang="de-DE" sz="1600" dirty="0">
                <a:solidFill>
                  <a:schemeClr val="bg1"/>
                </a:solidFill>
              </a:rPr>
              <a:t> </a:t>
            </a:r>
            <a:r>
              <a:rPr lang="de-DE" sz="1600" dirty="0" err="1">
                <a:solidFill>
                  <a:schemeClr val="bg1"/>
                </a:solidFill>
              </a:rPr>
              <a:t>me</a:t>
            </a:r>
            <a:r>
              <a:rPr lang="de-DE" sz="1600" dirty="0">
                <a:solidFill>
                  <a:schemeClr val="bg1"/>
                </a:solidFill>
              </a:rPr>
              <a:t>:</a:t>
            </a:r>
          </a:p>
          <a:p>
            <a:pPr marL="0" indent="0">
              <a:spcBef>
                <a:spcPts val="0"/>
              </a:spcBef>
              <a:buNone/>
            </a:pPr>
            <a:endParaRPr lang="de-DE" sz="1600" dirty="0">
              <a:solidFill>
                <a:schemeClr val="bg1"/>
              </a:solidFill>
            </a:endParaRPr>
          </a:p>
        </p:txBody>
      </p:sp>
      <p:pic>
        <p:nvPicPr>
          <p:cNvPr id="8" name="Picture 7" descr="A picture containing graphical user interface&#10;&#10;Description automatically generated">
            <a:extLst>
              <a:ext uri="{FF2B5EF4-FFF2-40B4-BE49-F238E27FC236}">
                <a16:creationId xmlns:a16="http://schemas.microsoft.com/office/drawing/2014/main" id="{AF44FF1F-E545-4F4A-B4C6-490E6AA5E0F8}"/>
              </a:ext>
            </a:extLst>
          </p:cNvPr>
          <p:cNvPicPr>
            <a:picLocks noChangeAspect="1"/>
          </p:cNvPicPr>
          <p:nvPr/>
        </p:nvPicPr>
        <p:blipFill>
          <a:blip r:embed="rId3"/>
          <a:stretch>
            <a:fillRect/>
          </a:stretch>
        </p:blipFill>
        <p:spPr>
          <a:xfrm>
            <a:off x="1547052" y="4590185"/>
            <a:ext cx="1092539" cy="1315800"/>
          </a:xfrm>
          <a:prstGeom prst="rect">
            <a:avLst/>
          </a:prstGeom>
        </p:spPr>
      </p:pic>
      <p:pic>
        <p:nvPicPr>
          <p:cNvPr id="9" name="Picture 8" descr="Shape&#10;&#10;Description automatically generated with medium confidence">
            <a:extLst>
              <a:ext uri="{FF2B5EF4-FFF2-40B4-BE49-F238E27FC236}">
                <a16:creationId xmlns:a16="http://schemas.microsoft.com/office/drawing/2014/main" id="{24372958-F022-4F49-B375-11BF37CA751E}"/>
              </a:ext>
            </a:extLst>
          </p:cNvPr>
          <p:cNvPicPr>
            <a:picLocks noChangeAspect="1"/>
          </p:cNvPicPr>
          <p:nvPr/>
        </p:nvPicPr>
        <p:blipFill>
          <a:blip r:embed="rId4"/>
          <a:stretch>
            <a:fillRect/>
          </a:stretch>
        </p:blipFill>
        <p:spPr>
          <a:xfrm>
            <a:off x="4557584" y="4794962"/>
            <a:ext cx="1410817" cy="401203"/>
          </a:xfrm>
          <a:prstGeom prst="rect">
            <a:avLst/>
          </a:prstGeom>
        </p:spPr>
      </p:pic>
      <p:pic>
        <p:nvPicPr>
          <p:cNvPr id="10" name="Picture 9" descr="Logo&#10;&#10;Description automatically generated">
            <a:extLst>
              <a:ext uri="{FF2B5EF4-FFF2-40B4-BE49-F238E27FC236}">
                <a16:creationId xmlns:a16="http://schemas.microsoft.com/office/drawing/2014/main" id="{2055BC60-F508-624D-8300-D55F45B91166}"/>
              </a:ext>
            </a:extLst>
          </p:cNvPr>
          <p:cNvPicPr>
            <a:picLocks noChangeAspect="1"/>
          </p:cNvPicPr>
          <p:nvPr/>
        </p:nvPicPr>
        <p:blipFill>
          <a:blip r:embed="rId5"/>
          <a:stretch>
            <a:fillRect/>
          </a:stretch>
        </p:blipFill>
        <p:spPr>
          <a:xfrm>
            <a:off x="6441630" y="4794962"/>
            <a:ext cx="693340" cy="876518"/>
          </a:xfrm>
          <a:prstGeom prst="rect">
            <a:avLst/>
          </a:prstGeom>
        </p:spPr>
      </p:pic>
      <p:pic>
        <p:nvPicPr>
          <p:cNvPr id="11" name="Picture 10" descr="A picture containing logo&#10;&#10;Description automatically generated">
            <a:extLst>
              <a:ext uri="{FF2B5EF4-FFF2-40B4-BE49-F238E27FC236}">
                <a16:creationId xmlns:a16="http://schemas.microsoft.com/office/drawing/2014/main" id="{F4D31E5B-4FB0-9B42-8981-93FA211D7189}"/>
              </a:ext>
            </a:extLst>
          </p:cNvPr>
          <p:cNvPicPr>
            <a:picLocks noChangeAspect="1"/>
          </p:cNvPicPr>
          <p:nvPr/>
        </p:nvPicPr>
        <p:blipFill>
          <a:blip r:embed="rId6"/>
          <a:stretch>
            <a:fillRect/>
          </a:stretch>
        </p:blipFill>
        <p:spPr>
          <a:xfrm>
            <a:off x="4993447" y="5488128"/>
            <a:ext cx="1202555" cy="676437"/>
          </a:xfrm>
          <a:prstGeom prst="rect">
            <a:avLst/>
          </a:prstGeom>
        </p:spPr>
      </p:pic>
      <p:sp>
        <p:nvSpPr>
          <p:cNvPr id="12" name="TextBox 11">
            <a:extLst>
              <a:ext uri="{FF2B5EF4-FFF2-40B4-BE49-F238E27FC236}">
                <a16:creationId xmlns:a16="http://schemas.microsoft.com/office/drawing/2014/main" id="{5A2F9ACD-732F-984B-8C77-24E3091BF847}"/>
              </a:ext>
            </a:extLst>
          </p:cNvPr>
          <p:cNvSpPr txBox="1"/>
          <p:nvPr/>
        </p:nvSpPr>
        <p:spPr>
          <a:xfrm>
            <a:off x="8502863" y="4607958"/>
            <a:ext cx="2686804" cy="938719"/>
          </a:xfrm>
          <a:prstGeom prst="rect">
            <a:avLst/>
          </a:prstGeom>
          <a:noFill/>
        </p:spPr>
        <p:txBody>
          <a:bodyPr wrap="square" rtlCol="0">
            <a:spAutoFit/>
          </a:bodyPr>
          <a:lstStyle/>
          <a:p>
            <a:r>
              <a:rPr lang="en-GB" sz="1100" dirty="0">
                <a:solidFill>
                  <a:schemeClr val="bg1"/>
                </a:solidFill>
                <a:hlinkClick r:id="rId7">
                  <a:extLst>
                    <a:ext uri="{A12FA001-AC4F-418D-AE19-62706E023703}">
                      <ahyp:hlinkClr xmlns:ahyp="http://schemas.microsoft.com/office/drawing/2018/hyperlinkcolor" val="tx"/>
                    </a:ext>
                  </a:extLst>
                </a:hlinkClick>
              </a:rPr>
              <a:t>https://github.com/atkuzmanov</a:t>
            </a:r>
            <a:endParaRPr lang="en-GB" sz="1100" dirty="0">
              <a:solidFill>
                <a:schemeClr val="bg1"/>
              </a:solidFill>
            </a:endParaRPr>
          </a:p>
          <a:p>
            <a:r>
              <a:rPr lang="en-GB" sz="1100" dirty="0">
                <a:solidFill>
                  <a:schemeClr val="bg1"/>
                </a:solidFill>
                <a:hlinkClick r:id="rId8">
                  <a:extLst>
                    <a:ext uri="{A12FA001-AC4F-418D-AE19-62706E023703}">
                      <ahyp:hlinkClr xmlns:ahyp="http://schemas.microsoft.com/office/drawing/2018/hyperlinkcolor" val="tx"/>
                    </a:ext>
                  </a:extLst>
                </a:hlinkClick>
              </a:rPr>
              <a:t>https://www.linkedin.com/in/atkuzmanov/</a:t>
            </a:r>
            <a:endParaRPr lang="en-GB" sz="1100" dirty="0">
              <a:solidFill>
                <a:schemeClr val="bg1"/>
              </a:solidFill>
            </a:endParaRPr>
          </a:p>
          <a:p>
            <a:r>
              <a:rPr lang="en-GB" sz="1100" dirty="0">
                <a:solidFill>
                  <a:schemeClr val="bg1"/>
                </a:solidFill>
                <a:hlinkClick r:id="rId9">
                  <a:extLst>
                    <a:ext uri="{A12FA001-AC4F-418D-AE19-62706E023703}">
                      <ahyp:hlinkClr xmlns:ahyp="http://schemas.microsoft.com/office/drawing/2018/hyperlinkcolor" val="tx"/>
                    </a:ext>
                  </a:extLst>
                </a:hlinkClick>
              </a:rPr>
              <a:t>https://twitter.com/atkuzmanov</a:t>
            </a:r>
            <a:endParaRPr lang="en-GB" sz="1100" dirty="0">
              <a:solidFill>
                <a:schemeClr val="bg1"/>
              </a:solidFill>
            </a:endParaRPr>
          </a:p>
          <a:p>
            <a:r>
              <a:rPr lang="en-GB" sz="1100" dirty="0">
                <a:solidFill>
                  <a:schemeClr val="bg1"/>
                </a:solidFill>
                <a:hlinkClick r:id="rId10">
                  <a:extLst>
                    <a:ext uri="{A12FA001-AC4F-418D-AE19-62706E023703}">
                      <ahyp:hlinkClr xmlns:ahyp="http://schemas.microsoft.com/office/drawing/2018/hyperlinkcolor" val="tx"/>
                    </a:ext>
                  </a:extLst>
                </a:hlinkClick>
              </a:rPr>
              <a:t>https://linktr.ee/atkuzmanov</a:t>
            </a:r>
            <a:br>
              <a:rPr lang="en-GB" sz="1100" dirty="0">
                <a:solidFill>
                  <a:schemeClr val="bg1"/>
                </a:solidFill>
              </a:rPr>
            </a:br>
            <a:r>
              <a:rPr lang="en-GB" sz="1100" dirty="0">
                <a:solidFill>
                  <a:schemeClr val="bg1"/>
                </a:solidFill>
                <a:hlinkClick r:id="rId11">
                  <a:extLst>
                    <a:ext uri="{A12FA001-AC4F-418D-AE19-62706E023703}">
                      <ahyp:hlinkClr xmlns:ahyp="http://schemas.microsoft.com/office/drawing/2018/hyperlinkcolor" val="tx"/>
                    </a:ext>
                  </a:extLst>
                </a:hlinkClick>
              </a:rPr>
              <a:t>https://atkuzmanov.wordpress.com/</a:t>
            </a:r>
            <a:endParaRPr lang="en-GB" sz="1100" dirty="0">
              <a:solidFill>
                <a:schemeClr val="bg1"/>
              </a:solidFill>
            </a:endParaRPr>
          </a:p>
        </p:txBody>
      </p:sp>
      <p:pic>
        <p:nvPicPr>
          <p:cNvPr id="13" name="Picture 12" descr="Qr code&#10;&#10;Description automatically generated">
            <a:extLst>
              <a:ext uri="{FF2B5EF4-FFF2-40B4-BE49-F238E27FC236}">
                <a16:creationId xmlns:a16="http://schemas.microsoft.com/office/drawing/2014/main" id="{420FA8A6-C5DC-4945-A71D-9FE0FA6DAB30}"/>
              </a:ext>
            </a:extLst>
          </p:cNvPr>
          <p:cNvPicPr>
            <a:picLocks noChangeAspect="1"/>
          </p:cNvPicPr>
          <p:nvPr/>
        </p:nvPicPr>
        <p:blipFill>
          <a:blip r:embed="rId12"/>
          <a:stretch>
            <a:fillRect/>
          </a:stretch>
        </p:blipFill>
        <p:spPr>
          <a:xfrm>
            <a:off x="9037372" y="3045111"/>
            <a:ext cx="1352502" cy="1352502"/>
          </a:xfrm>
          <a:prstGeom prst="rect">
            <a:avLst/>
          </a:prstGeom>
        </p:spPr>
      </p:pic>
      <p:sp>
        <p:nvSpPr>
          <p:cNvPr id="14" name="TextBox 13">
            <a:extLst>
              <a:ext uri="{FF2B5EF4-FFF2-40B4-BE49-F238E27FC236}">
                <a16:creationId xmlns:a16="http://schemas.microsoft.com/office/drawing/2014/main" id="{C4472E8A-E265-9640-B5CA-C2744D57FB82}"/>
              </a:ext>
            </a:extLst>
          </p:cNvPr>
          <p:cNvSpPr txBox="1"/>
          <p:nvPr/>
        </p:nvSpPr>
        <p:spPr>
          <a:xfrm>
            <a:off x="7824790" y="4337817"/>
            <a:ext cx="1089437" cy="1361911"/>
          </a:xfrm>
          <a:prstGeom prst="rect">
            <a:avLst/>
          </a:prstGeom>
          <a:noFill/>
        </p:spPr>
        <p:txBody>
          <a:bodyPr wrap="square" rtlCol="0">
            <a:spAutoFit/>
          </a:bodyPr>
          <a:lstStyle/>
          <a:p>
            <a:pPr algn="ctr"/>
            <a:r>
              <a:rPr lang="en-GB" sz="8250" dirty="0">
                <a:latin typeface="Arial Narrow" panose="020B0604020202020204" pitchFamily="34" charset="0"/>
                <a:cs typeface="Arial Narrow" panose="020B0604020202020204" pitchFamily="34" charset="0"/>
              </a:rPr>
              <a:t>{</a:t>
            </a:r>
          </a:p>
        </p:txBody>
      </p:sp>
      <p:sp>
        <p:nvSpPr>
          <p:cNvPr id="15" name="TextBox 14">
            <a:extLst>
              <a:ext uri="{FF2B5EF4-FFF2-40B4-BE49-F238E27FC236}">
                <a16:creationId xmlns:a16="http://schemas.microsoft.com/office/drawing/2014/main" id="{CA28C5BE-38E6-5F4D-B221-B74CBD27AAF4}"/>
              </a:ext>
            </a:extLst>
          </p:cNvPr>
          <p:cNvSpPr txBox="1"/>
          <p:nvPr/>
        </p:nvSpPr>
        <p:spPr>
          <a:xfrm>
            <a:off x="10644948" y="4314607"/>
            <a:ext cx="1089437" cy="1361911"/>
          </a:xfrm>
          <a:prstGeom prst="rect">
            <a:avLst/>
          </a:prstGeom>
          <a:noFill/>
        </p:spPr>
        <p:txBody>
          <a:bodyPr wrap="square" rtlCol="0">
            <a:spAutoFit/>
          </a:bodyPr>
          <a:lstStyle/>
          <a:p>
            <a:pPr algn="ctr"/>
            <a:r>
              <a:rPr lang="en-GB" sz="8250" dirty="0">
                <a:latin typeface="Arial Narrow" panose="020B0604020202020204" pitchFamily="34" charset="0"/>
                <a:cs typeface="Arial Narrow" panose="020B0604020202020204" pitchFamily="34" charset="0"/>
              </a:rPr>
              <a:t>}</a:t>
            </a:r>
          </a:p>
        </p:txBody>
      </p:sp>
      <p:pic>
        <p:nvPicPr>
          <p:cNvPr id="16" name="Picture 15" descr="A person with a beard&#10;&#10;Description automatically generated with low confidence">
            <a:extLst>
              <a:ext uri="{FF2B5EF4-FFF2-40B4-BE49-F238E27FC236}">
                <a16:creationId xmlns:a16="http://schemas.microsoft.com/office/drawing/2014/main" id="{2749A169-D058-BA46-8EA2-B1DF898AA03E}"/>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606976" y="706078"/>
            <a:ext cx="2213294" cy="2213294"/>
          </a:xfrm>
          <a:prstGeom prst="rect">
            <a:avLst/>
          </a:prstGeom>
        </p:spPr>
      </p:pic>
      <p:sp>
        <p:nvSpPr>
          <p:cNvPr id="18" name="Title 1">
            <a:extLst>
              <a:ext uri="{FF2B5EF4-FFF2-40B4-BE49-F238E27FC236}">
                <a16:creationId xmlns:a16="http://schemas.microsoft.com/office/drawing/2014/main" id="{B6BB6CF3-9626-D641-AE7A-CA629E422B55}"/>
              </a:ext>
            </a:extLst>
          </p:cNvPr>
          <p:cNvSpPr txBox="1">
            <a:spLocks/>
          </p:cNvSpPr>
          <p:nvPr/>
        </p:nvSpPr>
        <p:spPr>
          <a:xfrm>
            <a:off x="0" y="0"/>
            <a:ext cx="5647113" cy="1044488"/>
          </a:xfrm>
          <a:prstGeom prst="rect">
            <a:avLst/>
          </a:prstGeom>
        </p:spPr>
        <p:txBody>
          <a:bodyPr vert="horz" lIns="91440" tIns="45720" rIns="91440" bIns="45720" rtlCol="0" anchor="b">
            <a:normAutofit fontScale="9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dirty="0">
                <a:solidFill>
                  <a:schemeClr val="bg1"/>
                </a:solidFill>
                <a:latin typeface="HelveticaNeueLT Pro 45 Lt" panose="020B0403020202020204" pitchFamily="34" charset="0"/>
              </a:rPr>
              <a:t>Hello, my name is</a:t>
            </a:r>
            <a:endParaRPr lang="bg-BG" dirty="0">
              <a:solidFill>
                <a:schemeClr val="bg1"/>
              </a:solidFill>
            </a:endParaRPr>
          </a:p>
        </p:txBody>
      </p:sp>
      <p:sp>
        <p:nvSpPr>
          <p:cNvPr id="19" name="Textplatzhalter 41">
            <a:extLst>
              <a:ext uri="{FF2B5EF4-FFF2-40B4-BE49-F238E27FC236}">
                <a16:creationId xmlns:a16="http://schemas.microsoft.com/office/drawing/2014/main" id="{BD595C1E-F420-FF4C-B0D5-CF0EA9F3569D}"/>
              </a:ext>
            </a:extLst>
          </p:cNvPr>
          <p:cNvSpPr txBox="1">
            <a:spLocks/>
          </p:cNvSpPr>
          <p:nvPr/>
        </p:nvSpPr>
        <p:spPr bwMode="gray">
          <a:xfrm>
            <a:off x="379057" y="4821189"/>
            <a:ext cx="1092539" cy="220058"/>
          </a:xfrm>
          <a:prstGeom prst="rect">
            <a:avLst/>
          </a:prstGeom>
        </p:spPr>
        <p:txBody>
          <a:bodyPr/>
          <a:lstStyle>
            <a:lvl1pPr marL="0" indent="0" algn="l" defTabSz="457200" rtl="0" eaLnBrk="1" latinLnBrk="0" hangingPunct="1">
              <a:lnSpc>
                <a:spcPct val="100000"/>
              </a:lnSpc>
              <a:spcBef>
                <a:spcPts val="1000"/>
              </a:spcBef>
              <a:spcAft>
                <a:spcPts val="0"/>
              </a:spcAft>
              <a:buClr>
                <a:schemeClr val="accent1"/>
              </a:buClr>
              <a:buSzPct val="80000"/>
              <a:buFontTx/>
              <a:buNone/>
              <a:defRPr sz="1200" b="0" i="0" kern="1200">
                <a:solidFill>
                  <a:srgbClr val="965AA0"/>
                </a:solidFill>
                <a:latin typeface="+mn-lt"/>
                <a:ea typeface="+mn-ea"/>
                <a:cs typeface="+mn-cs"/>
              </a:defRPr>
            </a:lvl1pPr>
            <a:lvl2pPr marL="0" indent="0" algn="l" defTabSz="457200" rtl="0" eaLnBrk="1" latinLnBrk="0" hangingPunct="1">
              <a:lnSpc>
                <a:spcPct val="100000"/>
              </a:lnSpc>
              <a:spcBef>
                <a:spcPts val="1000"/>
              </a:spcBef>
              <a:spcAft>
                <a:spcPts val="0"/>
              </a:spcAft>
              <a:buClr>
                <a:schemeClr val="accent1"/>
              </a:buClr>
              <a:buSzPct val="80000"/>
              <a:buFontTx/>
              <a:buNone/>
              <a:defRPr sz="2000" b="0" i="0" kern="1200">
                <a:solidFill>
                  <a:srgbClr val="965AA0"/>
                </a:solidFill>
                <a:latin typeface="+mn-lt"/>
                <a:ea typeface="+mn-ea"/>
                <a:cs typeface="+mn-cs"/>
              </a:defRPr>
            </a:lvl2pPr>
            <a:lvl3pPr marL="0" indent="0" algn="l" defTabSz="457200" rtl="0" eaLnBrk="1" latinLnBrk="0" hangingPunct="1">
              <a:lnSpc>
                <a:spcPct val="100000"/>
              </a:lnSpc>
              <a:spcBef>
                <a:spcPts val="1000"/>
              </a:spcBef>
              <a:spcAft>
                <a:spcPts val="0"/>
              </a:spcAft>
              <a:buClr>
                <a:schemeClr val="accent1"/>
              </a:buClr>
              <a:buSzPct val="80000"/>
              <a:buFontTx/>
              <a:buNone/>
              <a:defRPr sz="2000" b="0" i="0" kern="1200">
                <a:solidFill>
                  <a:srgbClr val="965AA0"/>
                </a:solidFill>
                <a:latin typeface="+mn-lt"/>
                <a:ea typeface="+mn-ea"/>
                <a:cs typeface="+mn-cs"/>
              </a:defRPr>
            </a:lvl3pPr>
            <a:lvl4pPr marL="0" indent="0" algn="l" defTabSz="457200" rtl="0" eaLnBrk="1" latinLnBrk="0" hangingPunct="1">
              <a:lnSpc>
                <a:spcPct val="100000"/>
              </a:lnSpc>
              <a:spcBef>
                <a:spcPts val="1000"/>
              </a:spcBef>
              <a:spcAft>
                <a:spcPts val="0"/>
              </a:spcAft>
              <a:buClr>
                <a:schemeClr val="accent1"/>
              </a:buClr>
              <a:buSzPct val="80000"/>
              <a:buFontTx/>
              <a:buNone/>
              <a:defRPr sz="2000" b="0" i="0" kern="1200">
                <a:solidFill>
                  <a:srgbClr val="965AA0"/>
                </a:solidFill>
                <a:latin typeface="+mn-lt"/>
                <a:ea typeface="+mn-ea"/>
                <a:cs typeface="+mn-cs"/>
              </a:defRPr>
            </a:lvl4pPr>
            <a:lvl5pPr marL="0" indent="0" algn="l" defTabSz="457200" rtl="0" eaLnBrk="1" latinLnBrk="0" hangingPunct="1">
              <a:lnSpc>
                <a:spcPct val="100000"/>
              </a:lnSpc>
              <a:spcBef>
                <a:spcPts val="1000"/>
              </a:spcBef>
              <a:spcAft>
                <a:spcPts val="0"/>
              </a:spcAft>
              <a:buClr>
                <a:schemeClr val="accent1"/>
              </a:buClr>
              <a:buSzPct val="80000"/>
              <a:buFontTx/>
              <a:buNone/>
              <a:defRPr sz="2000" b="0" i="0" kern="1200">
                <a:solidFill>
                  <a:srgbClr val="965AA0"/>
                </a:solidFill>
                <a:latin typeface="+mn-lt"/>
                <a:ea typeface="+mn-ea"/>
                <a:cs typeface="+mn-cs"/>
              </a:defRPr>
            </a:lvl5pPr>
            <a:lvl6pPr marL="0" indent="0" algn="l" defTabSz="457200" rtl="0" eaLnBrk="1" latinLnBrk="0" hangingPunct="1">
              <a:lnSpc>
                <a:spcPct val="100000"/>
              </a:lnSpc>
              <a:spcBef>
                <a:spcPts val="1000"/>
              </a:spcBef>
              <a:spcAft>
                <a:spcPts val="0"/>
              </a:spcAft>
              <a:buClr>
                <a:schemeClr val="accent1"/>
              </a:buClr>
              <a:buSzPct val="80000"/>
              <a:buFontTx/>
              <a:buNone/>
              <a:defRPr sz="2000" b="0" i="0" kern="1200">
                <a:solidFill>
                  <a:srgbClr val="965AA0"/>
                </a:solidFill>
                <a:latin typeface="+mn-lt"/>
                <a:ea typeface="+mn-ea"/>
                <a:cs typeface="+mn-cs"/>
              </a:defRPr>
            </a:lvl6pPr>
            <a:lvl7pPr marL="0" indent="0" algn="l" defTabSz="457200" rtl="0" eaLnBrk="1" latinLnBrk="0" hangingPunct="1">
              <a:lnSpc>
                <a:spcPct val="100000"/>
              </a:lnSpc>
              <a:spcBef>
                <a:spcPts val="1000"/>
              </a:spcBef>
              <a:spcAft>
                <a:spcPts val="0"/>
              </a:spcAft>
              <a:buClr>
                <a:schemeClr val="accent1"/>
              </a:buClr>
              <a:buSzPct val="80000"/>
              <a:buFontTx/>
              <a:buNone/>
              <a:defRPr sz="2000" b="0" i="0" kern="1200">
                <a:solidFill>
                  <a:srgbClr val="965AA0"/>
                </a:solidFill>
                <a:latin typeface="+mn-lt"/>
                <a:ea typeface="+mn-ea"/>
                <a:cs typeface="+mn-cs"/>
              </a:defRPr>
            </a:lvl7pPr>
            <a:lvl8pPr marL="0" indent="0" algn="l" defTabSz="457200" rtl="0" eaLnBrk="1" latinLnBrk="0" hangingPunct="1">
              <a:lnSpc>
                <a:spcPct val="100000"/>
              </a:lnSpc>
              <a:spcBef>
                <a:spcPts val="1000"/>
              </a:spcBef>
              <a:spcAft>
                <a:spcPts val="0"/>
              </a:spcAft>
              <a:buClr>
                <a:schemeClr val="accent1"/>
              </a:buClr>
              <a:buSzPct val="80000"/>
              <a:buFontTx/>
              <a:buNone/>
              <a:defRPr sz="2000" b="0" i="0" kern="1200">
                <a:solidFill>
                  <a:srgbClr val="965AA0"/>
                </a:solidFill>
                <a:latin typeface="+mn-lt"/>
                <a:ea typeface="+mn-ea"/>
                <a:cs typeface="+mn-cs"/>
              </a:defRPr>
            </a:lvl8pPr>
            <a:lvl9pPr marL="0" indent="0" algn="l" defTabSz="457200" rtl="0" eaLnBrk="1" latinLnBrk="0" hangingPunct="1">
              <a:lnSpc>
                <a:spcPct val="100000"/>
              </a:lnSpc>
              <a:spcBef>
                <a:spcPts val="1000"/>
              </a:spcBef>
              <a:spcAft>
                <a:spcPts val="0"/>
              </a:spcAft>
              <a:buClr>
                <a:schemeClr val="accent1"/>
              </a:buClr>
              <a:buSzPct val="80000"/>
              <a:buFontTx/>
              <a:buNone/>
              <a:defRPr sz="2000" b="0" i="0" kern="1200">
                <a:solidFill>
                  <a:srgbClr val="965AA0"/>
                </a:solidFill>
                <a:latin typeface="+mn-lt"/>
                <a:ea typeface="+mn-ea"/>
                <a:cs typeface="+mn-cs"/>
              </a:defRPr>
            </a:lvl9pPr>
          </a:lstStyle>
          <a:p>
            <a:r>
              <a:rPr lang="en-GB" sz="1400" b="1" dirty="0">
                <a:solidFill>
                  <a:schemeClr val="bg1"/>
                </a:solidFill>
              </a:rPr>
              <a:t>Currently:</a:t>
            </a:r>
          </a:p>
        </p:txBody>
      </p:sp>
      <p:sp>
        <p:nvSpPr>
          <p:cNvPr id="20" name="Textplatzhalter 41">
            <a:extLst>
              <a:ext uri="{FF2B5EF4-FFF2-40B4-BE49-F238E27FC236}">
                <a16:creationId xmlns:a16="http://schemas.microsoft.com/office/drawing/2014/main" id="{A0349374-9EE2-5043-A4E2-6D26898E8F86}"/>
              </a:ext>
            </a:extLst>
          </p:cNvPr>
          <p:cNvSpPr txBox="1">
            <a:spLocks/>
          </p:cNvSpPr>
          <p:nvPr/>
        </p:nvSpPr>
        <p:spPr bwMode="gray">
          <a:xfrm>
            <a:off x="3228431" y="4821189"/>
            <a:ext cx="1092539" cy="220058"/>
          </a:xfrm>
          <a:prstGeom prst="rect">
            <a:avLst/>
          </a:prstGeom>
        </p:spPr>
        <p:txBody>
          <a:bodyPr/>
          <a:lstStyle>
            <a:lvl1pPr marL="0" indent="0" algn="l" defTabSz="457200" rtl="0" eaLnBrk="1" latinLnBrk="0" hangingPunct="1">
              <a:lnSpc>
                <a:spcPct val="100000"/>
              </a:lnSpc>
              <a:spcBef>
                <a:spcPts val="1000"/>
              </a:spcBef>
              <a:spcAft>
                <a:spcPts val="0"/>
              </a:spcAft>
              <a:buClr>
                <a:schemeClr val="accent1"/>
              </a:buClr>
              <a:buSzPct val="80000"/>
              <a:buFontTx/>
              <a:buNone/>
              <a:defRPr sz="1200" b="0" i="0" kern="1200">
                <a:solidFill>
                  <a:srgbClr val="965AA0"/>
                </a:solidFill>
                <a:latin typeface="+mn-lt"/>
                <a:ea typeface="+mn-ea"/>
                <a:cs typeface="+mn-cs"/>
              </a:defRPr>
            </a:lvl1pPr>
            <a:lvl2pPr marL="0" indent="0" algn="l" defTabSz="457200" rtl="0" eaLnBrk="1" latinLnBrk="0" hangingPunct="1">
              <a:lnSpc>
                <a:spcPct val="100000"/>
              </a:lnSpc>
              <a:spcBef>
                <a:spcPts val="1000"/>
              </a:spcBef>
              <a:spcAft>
                <a:spcPts val="0"/>
              </a:spcAft>
              <a:buClr>
                <a:schemeClr val="accent1"/>
              </a:buClr>
              <a:buSzPct val="80000"/>
              <a:buFontTx/>
              <a:buNone/>
              <a:defRPr sz="2000" b="0" i="0" kern="1200">
                <a:solidFill>
                  <a:srgbClr val="965AA0"/>
                </a:solidFill>
                <a:latin typeface="+mn-lt"/>
                <a:ea typeface="+mn-ea"/>
                <a:cs typeface="+mn-cs"/>
              </a:defRPr>
            </a:lvl2pPr>
            <a:lvl3pPr marL="0" indent="0" algn="l" defTabSz="457200" rtl="0" eaLnBrk="1" latinLnBrk="0" hangingPunct="1">
              <a:lnSpc>
                <a:spcPct val="100000"/>
              </a:lnSpc>
              <a:spcBef>
                <a:spcPts val="1000"/>
              </a:spcBef>
              <a:spcAft>
                <a:spcPts val="0"/>
              </a:spcAft>
              <a:buClr>
                <a:schemeClr val="accent1"/>
              </a:buClr>
              <a:buSzPct val="80000"/>
              <a:buFontTx/>
              <a:buNone/>
              <a:defRPr sz="2000" b="0" i="0" kern="1200">
                <a:solidFill>
                  <a:srgbClr val="965AA0"/>
                </a:solidFill>
                <a:latin typeface="+mn-lt"/>
                <a:ea typeface="+mn-ea"/>
                <a:cs typeface="+mn-cs"/>
              </a:defRPr>
            </a:lvl3pPr>
            <a:lvl4pPr marL="0" indent="0" algn="l" defTabSz="457200" rtl="0" eaLnBrk="1" latinLnBrk="0" hangingPunct="1">
              <a:lnSpc>
                <a:spcPct val="100000"/>
              </a:lnSpc>
              <a:spcBef>
                <a:spcPts val="1000"/>
              </a:spcBef>
              <a:spcAft>
                <a:spcPts val="0"/>
              </a:spcAft>
              <a:buClr>
                <a:schemeClr val="accent1"/>
              </a:buClr>
              <a:buSzPct val="80000"/>
              <a:buFontTx/>
              <a:buNone/>
              <a:defRPr sz="2000" b="0" i="0" kern="1200">
                <a:solidFill>
                  <a:srgbClr val="965AA0"/>
                </a:solidFill>
                <a:latin typeface="+mn-lt"/>
                <a:ea typeface="+mn-ea"/>
                <a:cs typeface="+mn-cs"/>
              </a:defRPr>
            </a:lvl4pPr>
            <a:lvl5pPr marL="0" indent="0" algn="l" defTabSz="457200" rtl="0" eaLnBrk="1" latinLnBrk="0" hangingPunct="1">
              <a:lnSpc>
                <a:spcPct val="100000"/>
              </a:lnSpc>
              <a:spcBef>
                <a:spcPts val="1000"/>
              </a:spcBef>
              <a:spcAft>
                <a:spcPts val="0"/>
              </a:spcAft>
              <a:buClr>
                <a:schemeClr val="accent1"/>
              </a:buClr>
              <a:buSzPct val="80000"/>
              <a:buFontTx/>
              <a:buNone/>
              <a:defRPr sz="2000" b="0" i="0" kern="1200">
                <a:solidFill>
                  <a:srgbClr val="965AA0"/>
                </a:solidFill>
                <a:latin typeface="+mn-lt"/>
                <a:ea typeface="+mn-ea"/>
                <a:cs typeface="+mn-cs"/>
              </a:defRPr>
            </a:lvl5pPr>
            <a:lvl6pPr marL="0" indent="0" algn="l" defTabSz="457200" rtl="0" eaLnBrk="1" latinLnBrk="0" hangingPunct="1">
              <a:lnSpc>
                <a:spcPct val="100000"/>
              </a:lnSpc>
              <a:spcBef>
                <a:spcPts val="1000"/>
              </a:spcBef>
              <a:spcAft>
                <a:spcPts val="0"/>
              </a:spcAft>
              <a:buClr>
                <a:schemeClr val="accent1"/>
              </a:buClr>
              <a:buSzPct val="80000"/>
              <a:buFontTx/>
              <a:buNone/>
              <a:defRPr sz="2000" b="0" i="0" kern="1200">
                <a:solidFill>
                  <a:srgbClr val="965AA0"/>
                </a:solidFill>
                <a:latin typeface="+mn-lt"/>
                <a:ea typeface="+mn-ea"/>
                <a:cs typeface="+mn-cs"/>
              </a:defRPr>
            </a:lvl6pPr>
            <a:lvl7pPr marL="0" indent="0" algn="l" defTabSz="457200" rtl="0" eaLnBrk="1" latinLnBrk="0" hangingPunct="1">
              <a:lnSpc>
                <a:spcPct val="100000"/>
              </a:lnSpc>
              <a:spcBef>
                <a:spcPts val="1000"/>
              </a:spcBef>
              <a:spcAft>
                <a:spcPts val="0"/>
              </a:spcAft>
              <a:buClr>
                <a:schemeClr val="accent1"/>
              </a:buClr>
              <a:buSzPct val="80000"/>
              <a:buFontTx/>
              <a:buNone/>
              <a:defRPr sz="2000" b="0" i="0" kern="1200">
                <a:solidFill>
                  <a:srgbClr val="965AA0"/>
                </a:solidFill>
                <a:latin typeface="+mn-lt"/>
                <a:ea typeface="+mn-ea"/>
                <a:cs typeface="+mn-cs"/>
              </a:defRPr>
            </a:lvl7pPr>
            <a:lvl8pPr marL="0" indent="0" algn="l" defTabSz="457200" rtl="0" eaLnBrk="1" latinLnBrk="0" hangingPunct="1">
              <a:lnSpc>
                <a:spcPct val="100000"/>
              </a:lnSpc>
              <a:spcBef>
                <a:spcPts val="1000"/>
              </a:spcBef>
              <a:spcAft>
                <a:spcPts val="0"/>
              </a:spcAft>
              <a:buClr>
                <a:schemeClr val="accent1"/>
              </a:buClr>
              <a:buSzPct val="80000"/>
              <a:buFontTx/>
              <a:buNone/>
              <a:defRPr sz="2000" b="0" i="0" kern="1200">
                <a:solidFill>
                  <a:srgbClr val="965AA0"/>
                </a:solidFill>
                <a:latin typeface="+mn-lt"/>
                <a:ea typeface="+mn-ea"/>
                <a:cs typeface="+mn-cs"/>
              </a:defRPr>
            </a:lvl8pPr>
            <a:lvl9pPr marL="0" indent="0" algn="l" defTabSz="457200" rtl="0" eaLnBrk="1" latinLnBrk="0" hangingPunct="1">
              <a:lnSpc>
                <a:spcPct val="100000"/>
              </a:lnSpc>
              <a:spcBef>
                <a:spcPts val="1000"/>
              </a:spcBef>
              <a:spcAft>
                <a:spcPts val="0"/>
              </a:spcAft>
              <a:buClr>
                <a:schemeClr val="accent1"/>
              </a:buClr>
              <a:buSzPct val="80000"/>
              <a:buFontTx/>
              <a:buNone/>
              <a:defRPr sz="2000" b="0" i="0" kern="1200">
                <a:solidFill>
                  <a:srgbClr val="965AA0"/>
                </a:solidFill>
                <a:latin typeface="+mn-lt"/>
                <a:ea typeface="+mn-ea"/>
                <a:cs typeface="+mn-cs"/>
              </a:defRPr>
            </a:lvl9pPr>
          </a:lstStyle>
          <a:p>
            <a:r>
              <a:rPr lang="en-GB" sz="1400" b="1" dirty="0">
                <a:solidFill>
                  <a:schemeClr val="bg1"/>
                </a:solidFill>
              </a:rPr>
              <a:t>Previously:</a:t>
            </a:r>
          </a:p>
        </p:txBody>
      </p:sp>
    </p:spTree>
    <p:extLst>
      <p:ext uri="{BB962C8B-B14F-4D97-AF65-F5344CB8AC3E}">
        <p14:creationId xmlns:p14="http://schemas.microsoft.com/office/powerpoint/2010/main" val="36420624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0" y="0"/>
            <a:ext cx="5647113" cy="1044488"/>
          </a:xfrm>
          <a:prstGeom prst="rect">
            <a:avLst/>
          </a:prstGeom>
        </p:spPr>
        <p:txBody>
          <a:bodyPr vert="horz" lIns="91440" tIns="45720" rIns="91440" bIns="45720" rtlCol="0" anchor="b">
            <a:normAutofit fontScale="5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dirty="0">
                <a:solidFill>
                  <a:schemeClr val="bg1"/>
                </a:solidFill>
                <a:latin typeface="HelveticaNeueLT Pro 45 Lt" panose="020B0403020202020204" pitchFamily="34" charset="0"/>
              </a:rPr>
              <a:t>BENEFITS OF THE DESIGN FIRST APPROACH</a:t>
            </a:r>
            <a:endParaRPr lang="bg-BG" dirty="0">
              <a:solidFill>
                <a:schemeClr val="bg1"/>
              </a:solidFill>
            </a:endParaRPr>
          </a:p>
        </p:txBody>
      </p:sp>
      <p:sp>
        <p:nvSpPr>
          <p:cNvPr id="5" name="Textplatzhalter 8">
            <a:extLst>
              <a:ext uri="{FF2B5EF4-FFF2-40B4-BE49-F238E27FC236}">
                <a16:creationId xmlns:a16="http://schemas.microsoft.com/office/drawing/2014/main" id="{0BA28909-3CF3-FE4B-BE84-1227682BB5DE}"/>
              </a:ext>
            </a:extLst>
          </p:cNvPr>
          <p:cNvSpPr txBox="1">
            <a:spLocks/>
          </p:cNvSpPr>
          <p:nvPr/>
        </p:nvSpPr>
        <p:spPr bwMode="gray">
          <a:xfrm>
            <a:off x="563240" y="1416259"/>
            <a:ext cx="8510422" cy="472077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600" b="1" i="1" dirty="0">
                <a:solidFill>
                  <a:schemeClr val="bg1"/>
                </a:solidFill>
                <a:latin typeface="Arial" panose="020B0604020202020204" pitchFamily="34" charset="0"/>
                <a:cs typeface="Arial" panose="020B0604020202020204" pitchFamily="34" charset="0"/>
              </a:rPr>
              <a:t>Product-Driven APIs</a:t>
            </a:r>
            <a:r>
              <a:rPr lang="en-GB" sz="1600" dirty="0">
                <a:solidFill>
                  <a:schemeClr val="bg1"/>
                </a:solidFill>
                <a:latin typeface="Arial" panose="020B0604020202020204" pitchFamily="34" charset="0"/>
                <a:cs typeface="Arial" panose="020B0604020202020204" pitchFamily="34" charset="0"/>
              </a:rPr>
              <a:t> – Teams can include product managers and QAs early in the process.</a:t>
            </a:r>
          </a:p>
          <a:p>
            <a:endParaRPr lang="en-GB" sz="1600" dirty="0">
              <a:solidFill>
                <a:schemeClr val="bg1"/>
              </a:solidFill>
              <a:latin typeface="Arial" panose="020B0604020202020204" pitchFamily="34" charset="0"/>
              <a:cs typeface="Arial" panose="020B0604020202020204" pitchFamily="34" charset="0"/>
            </a:endParaRPr>
          </a:p>
          <a:p>
            <a:r>
              <a:rPr lang="en-GB" sz="1600" b="1" i="1" dirty="0">
                <a:solidFill>
                  <a:schemeClr val="bg1"/>
                </a:solidFill>
                <a:latin typeface="Arial" panose="020B0604020202020204" pitchFamily="34" charset="0"/>
                <a:cs typeface="Arial" panose="020B0604020202020204" pitchFamily="34" charset="0"/>
              </a:rPr>
              <a:t>Working in Parallel</a:t>
            </a:r>
            <a:r>
              <a:rPr lang="en-GB" sz="1600" dirty="0">
                <a:solidFill>
                  <a:schemeClr val="bg1"/>
                </a:solidFill>
                <a:latin typeface="Arial" panose="020B0604020202020204" pitchFamily="34" charset="0"/>
                <a:cs typeface="Arial" panose="020B0604020202020204" pitchFamily="34" charset="0"/>
              </a:rPr>
              <a:t> – Technical and non-technical staff can work in parallel rather than waiting on each other.</a:t>
            </a:r>
          </a:p>
          <a:p>
            <a:endParaRPr lang="en-GB" sz="1600" dirty="0">
              <a:solidFill>
                <a:schemeClr val="bg1"/>
              </a:solidFill>
              <a:latin typeface="Arial" panose="020B0604020202020204" pitchFamily="34" charset="0"/>
              <a:cs typeface="Arial" panose="020B0604020202020204" pitchFamily="34" charset="0"/>
            </a:endParaRPr>
          </a:p>
          <a:p>
            <a:r>
              <a:rPr lang="en-GB" sz="1600" b="1" i="1" dirty="0">
                <a:solidFill>
                  <a:schemeClr val="bg1"/>
                </a:solidFill>
                <a:latin typeface="Arial" panose="020B0604020202020204" pitchFamily="34" charset="0"/>
                <a:cs typeface="Arial" panose="020B0604020202020204" pitchFamily="34" charset="0"/>
              </a:rPr>
              <a:t>Shorter Feedback Loops</a:t>
            </a:r>
            <a:r>
              <a:rPr lang="en-GB" sz="1600" dirty="0">
                <a:solidFill>
                  <a:schemeClr val="bg1"/>
                </a:solidFill>
                <a:latin typeface="Arial" panose="020B0604020202020204" pitchFamily="34" charset="0"/>
                <a:cs typeface="Arial" panose="020B0604020202020204" pitchFamily="34" charset="0"/>
              </a:rPr>
              <a:t> – You can try out the design before working code is delivered.</a:t>
            </a:r>
          </a:p>
          <a:p>
            <a:endParaRPr lang="en-GB" sz="1600" dirty="0">
              <a:solidFill>
                <a:schemeClr val="bg1"/>
              </a:solidFill>
              <a:latin typeface="Arial" panose="020B0604020202020204" pitchFamily="34" charset="0"/>
              <a:cs typeface="Arial" panose="020B0604020202020204" pitchFamily="34" charset="0"/>
            </a:endParaRPr>
          </a:p>
          <a:p>
            <a:r>
              <a:rPr lang="en-GB" sz="1600" b="1" i="1" dirty="0">
                <a:solidFill>
                  <a:schemeClr val="bg1"/>
                </a:solidFill>
                <a:latin typeface="Arial" panose="020B0604020202020204" pitchFamily="34" charset="0"/>
                <a:cs typeface="Arial" panose="020B0604020202020204" pitchFamily="34" charset="0"/>
              </a:rPr>
              <a:t>Source of Truth</a:t>
            </a:r>
            <a:r>
              <a:rPr lang="en-GB" sz="1600" dirty="0">
                <a:solidFill>
                  <a:schemeClr val="bg1"/>
                </a:solidFill>
                <a:latin typeface="Arial" panose="020B0604020202020204" pitchFamily="34" charset="0"/>
                <a:cs typeface="Arial" panose="020B0604020202020204" pitchFamily="34" charset="0"/>
              </a:rPr>
              <a:t> – The API definition can be the source of truth for DevOps and deployment.</a:t>
            </a:r>
          </a:p>
          <a:p>
            <a:endParaRPr lang="en-GB" sz="1600" dirty="0">
              <a:solidFill>
                <a:schemeClr val="bg1"/>
              </a:solidFill>
              <a:latin typeface="Arial" panose="020B0604020202020204" pitchFamily="34" charset="0"/>
              <a:cs typeface="Arial" panose="020B0604020202020204" pitchFamily="34" charset="0"/>
            </a:endParaRPr>
          </a:p>
          <a:p>
            <a:r>
              <a:rPr lang="en-GB" sz="1600" b="1" i="1" dirty="0">
                <a:solidFill>
                  <a:schemeClr val="bg1"/>
                </a:solidFill>
                <a:latin typeface="Arial" panose="020B0604020202020204" pitchFamily="34" charset="0"/>
                <a:cs typeface="Arial" panose="020B0604020202020204" pitchFamily="34" charset="0"/>
              </a:rPr>
              <a:t>When Delivering Mission Critical APIs</a:t>
            </a:r>
            <a:r>
              <a:rPr lang="en-GB" sz="1600" dirty="0">
                <a:solidFill>
                  <a:schemeClr val="bg1"/>
                </a:solidFill>
                <a:latin typeface="Arial" panose="020B0604020202020204" pitchFamily="34" charset="0"/>
                <a:cs typeface="Arial" panose="020B0604020202020204" pitchFamily="34" charset="0"/>
              </a:rPr>
              <a:t> - If your API’s clients are external, a good Developers Experience (DX) matters.</a:t>
            </a:r>
          </a:p>
        </p:txBody>
      </p:sp>
      <p:pic>
        <p:nvPicPr>
          <p:cNvPr id="6" name="Picture 5">
            <a:extLst>
              <a:ext uri="{FF2B5EF4-FFF2-40B4-BE49-F238E27FC236}">
                <a16:creationId xmlns:a16="http://schemas.microsoft.com/office/drawing/2014/main" id="{5078CBC7-631D-2646-9E29-8F8772E87AFD}"/>
              </a:ext>
            </a:extLst>
          </p:cNvPr>
          <p:cNvPicPr>
            <a:picLocks noChangeAspect="1"/>
          </p:cNvPicPr>
          <p:nvPr/>
        </p:nvPicPr>
        <p:blipFill>
          <a:blip r:embed="rId3"/>
          <a:stretch>
            <a:fillRect/>
          </a:stretch>
        </p:blipFill>
        <p:spPr>
          <a:xfrm>
            <a:off x="11602788" y="-99753"/>
            <a:ext cx="589212" cy="833159"/>
          </a:xfrm>
          <a:prstGeom prst="rect">
            <a:avLst/>
          </a:prstGeom>
        </p:spPr>
      </p:pic>
    </p:spTree>
    <p:extLst>
      <p:ext uri="{BB962C8B-B14F-4D97-AF65-F5344CB8AC3E}">
        <p14:creationId xmlns:p14="http://schemas.microsoft.com/office/powerpoint/2010/main" val="752247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300" fill="hold"/>
                                        <p:tgtEl>
                                          <p:spTgt spid="5">
                                            <p:txEl>
                                              <p:pRg st="0" end="0"/>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5">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anim calcmode="lin" valueType="num">
                                      <p:cBhvr additive="base">
                                        <p:cTn id="13" dur="300" fill="hold"/>
                                        <p:tgtEl>
                                          <p:spTgt spid="5">
                                            <p:txEl>
                                              <p:pRg st="2" end="2"/>
                                            </p:txEl>
                                          </p:spTgt>
                                        </p:tgtEl>
                                        <p:attrNameLst>
                                          <p:attrName>ppt_x</p:attrName>
                                        </p:attrNameLst>
                                      </p:cBhvr>
                                      <p:tavLst>
                                        <p:tav tm="0">
                                          <p:val>
                                            <p:strVal val="0-#ppt_w/2"/>
                                          </p:val>
                                        </p:tav>
                                        <p:tav tm="100000">
                                          <p:val>
                                            <p:strVal val="#ppt_x"/>
                                          </p:val>
                                        </p:tav>
                                      </p:tavLst>
                                    </p:anim>
                                    <p:anim calcmode="lin" valueType="num">
                                      <p:cBhvr additive="base">
                                        <p:cTn id="14" dur="300" fill="hold"/>
                                        <p:tgtEl>
                                          <p:spTgt spid="5">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anim calcmode="lin" valueType="num">
                                      <p:cBhvr additive="base">
                                        <p:cTn id="19" dur="300" fill="hold"/>
                                        <p:tgtEl>
                                          <p:spTgt spid="5">
                                            <p:txEl>
                                              <p:pRg st="4" end="4"/>
                                            </p:txEl>
                                          </p:spTgt>
                                        </p:tgtEl>
                                        <p:attrNameLst>
                                          <p:attrName>ppt_x</p:attrName>
                                        </p:attrNameLst>
                                      </p:cBhvr>
                                      <p:tavLst>
                                        <p:tav tm="0">
                                          <p:val>
                                            <p:strVal val="0-#ppt_w/2"/>
                                          </p:val>
                                        </p:tav>
                                        <p:tav tm="100000">
                                          <p:val>
                                            <p:strVal val="#ppt_x"/>
                                          </p:val>
                                        </p:tav>
                                      </p:tavLst>
                                    </p:anim>
                                    <p:anim calcmode="lin" valueType="num">
                                      <p:cBhvr additive="base">
                                        <p:cTn id="20" dur="300" fill="hold"/>
                                        <p:tgtEl>
                                          <p:spTgt spid="5">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5">
                                            <p:txEl>
                                              <p:pRg st="6" end="6"/>
                                            </p:txEl>
                                          </p:spTgt>
                                        </p:tgtEl>
                                        <p:attrNameLst>
                                          <p:attrName>style.visibility</p:attrName>
                                        </p:attrNameLst>
                                      </p:cBhvr>
                                      <p:to>
                                        <p:strVal val="visible"/>
                                      </p:to>
                                    </p:set>
                                    <p:anim calcmode="lin" valueType="num">
                                      <p:cBhvr additive="base">
                                        <p:cTn id="25" dur="300" fill="hold"/>
                                        <p:tgtEl>
                                          <p:spTgt spid="5">
                                            <p:txEl>
                                              <p:pRg st="6" end="6"/>
                                            </p:txEl>
                                          </p:spTgt>
                                        </p:tgtEl>
                                        <p:attrNameLst>
                                          <p:attrName>ppt_x</p:attrName>
                                        </p:attrNameLst>
                                      </p:cBhvr>
                                      <p:tavLst>
                                        <p:tav tm="0">
                                          <p:val>
                                            <p:strVal val="0-#ppt_w/2"/>
                                          </p:val>
                                        </p:tav>
                                        <p:tav tm="100000">
                                          <p:val>
                                            <p:strVal val="#ppt_x"/>
                                          </p:val>
                                        </p:tav>
                                      </p:tavLst>
                                    </p:anim>
                                    <p:anim calcmode="lin" valueType="num">
                                      <p:cBhvr additive="base">
                                        <p:cTn id="26" dur="300" fill="hold"/>
                                        <p:tgtEl>
                                          <p:spTgt spid="5">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5">
                                            <p:txEl>
                                              <p:pRg st="8" end="8"/>
                                            </p:txEl>
                                          </p:spTgt>
                                        </p:tgtEl>
                                        <p:attrNameLst>
                                          <p:attrName>style.visibility</p:attrName>
                                        </p:attrNameLst>
                                      </p:cBhvr>
                                      <p:to>
                                        <p:strVal val="visible"/>
                                      </p:to>
                                    </p:set>
                                    <p:anim calcmode="lin" valueType="num">
                                      <p:cBhvr additive="base">
                                        <p:cTn id="31" dur="300" fill="hold"/>
                                        <p:tgtEl>
                                          <p:spTgt spid="5">
                                            <p:txEl>
                                              <p:pRg st="8" end="8"/>
                                            </p:txEl>
                                          </p:spTgt>
                                        </p:tgtEl>
                                        <p:attrNameLst>
                                          <p:attrName>ppt_x</p:attrName>
                                        </p:attrNameLst>
                                      </p:cBhvr>
                                      <p:tavLst>
                                        <p:tav tm="0">
                                          <p:val>
                                            <p:strVal val="0-#ppt_w/2"/>
                                          </p:val>
                                        </p:tav>
                                        <p:tav tm="100000">
                                          <p:val>
                                            <p:strVal val="#ppt_x"/>
                                          </p:val>
                                        </p:tav>
                                      </p:tavLst>
                                    </p:anim>
                                    <p:anim calcmode="lin" valueType="num">
                                      <p:cBhvr additive="base">
                                        <p:cTn id="32" dur="300" fill="hold"/>
                                        <p:tgtEl>
                                          <p:spTgt spid="5">
                                            <p:txEl>
                                              <p:pRg st="8" end="8"/>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picture containing background pattern&#10;&#10;Description automatically generated">
            <a:extLst>
              <a:ext uri="{FF2B5EF4-FFF2-40B4-BE49-F238E27FC236}">
                <a16:creationId xmlns:a16="http://schemas.microsoft.com/office/drawing/2014/main" id="{50A46B57-7715-F148-ADEC-E4A702607FED}"/>
              </a:ext>
            </a:extLst>
          </p:cNvPr>
          <p:cNvPicPr>
            <a:picLocks noChangeAspect="1"/>
          </p:cNvPicPr>
          <p:nvPr/>
        </p:nvPicPr>
        <p:blipFill>
          <a:blip r:embed="rId3"/>
          <a:stretch>
            <a:fillRect/>
          </a:stretch>
        </p:blipFill>
        <p:spPr>
          <a:xfrm>
            <a:off x="11036990" y="0"/>
            <a:ext cx="1155010" cy="1052473"/>
          </a:xfrm>
          <a:prstGeom prst="rect">
            <a:avLst/>
          </a:prstGeom>
        </p:spPr>
      </p:pic>
      <p:sp>
        <p:nvSpPr>
          <p:cNvPr id="11" name="Title 1">
            <a:extLst>
              <a:ext uri="{FF2B5EF4-FFF2-40B4-BE49-F238E27FC236}">
                <a16:creationId xmlns:a16="http://schemas.microsoft.com/office/drawing/2014/main" id="{99067051-5E90-6149-9903-21D3252FF20F}"/>
              </a:ext>
            </a:extLst>
          </p:cNvPr>
          <p:cNvSpPr txBox="1">
            <a:spLocks/>
          </p:cNvSpPr>
          <p:nvPr/>
        </p:nvSpPr>
        <p:spPr>
          <a:xfrm>
            <a:off x="0" y="0"/>
            <a:ext cx="5647113" cy="1044488"/>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dirty="0">
                <a:solidFill>
                  <a:schemeClr val="bg1"/>
                </a:solidFill>
                <a:latin typeface="HelveticaNeueLT Pro 45 Lt" panose="020B0403020202020204" pitchFamily="34" charset="0"/>
              </a:rPr>
              <a:t>WOLF FACT</a:t>
            </a:r>
            <a:endParaRPr lang="bg-BG" dirty="0">
              <a:solidFill>
                <a:schemeClr val="bg1"/>
              </a:solidFill>
            </a:endParaRPr>
          </a:p>
        </p:txBody>
      </p:sp>
      <p:sp>
        <p:nvSpPr>
          <p:cNvPr id="12" name="Textplatzhalter 8">
            <a:extLst>
              <a:ext uri="{FF2B5EF4-FFF2-40B4-BE49-F238E27FC236}">
                <a16:creationId xmlns:a16="http://schemas.microsoft.com/office/drawing/2014/main" id="{795EC996-1559-7643-AEAE-A4F65AD3B9BC}"/>
              </a:ext>
            </a:extLst>
          </p:cNvPr>
          <p:cNvSpPr txBox="1">
            <a:spLocks/>
          </p:cNvSpPr>
          <p:nvPr/>
        </p:nvSpPr>
        <p:spPr bwMode="gray">
          <a:xfrm>
            <a:off x="6977650" y="2503698"/>
            <a:ext cx="4269470" cy="34306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600" b="1" i="1" dirty="0">
                <a:solidFill>
                  <a:schemeClr val="bg1"/>
                </a:solidFill>
                <a:latin typeface="Arial" panose="020B0604020202020204" pitchFamily="34" charset="0"/>
                <a:cs typeface="Arial" panose="020B0604020202020204" pitchFamily="34" charset="0"/>
              </a:rPr>
              <a:t>It’s all in the howl</a:t>
            </a:r>
          </a:p>
          <a:p>
            <a:pPr marL="0" indent="0">
              <a:buNone/>
            </a:pPr>
            <a:endParaRPr lang="en-GB" sz="1600" b="1" i="1" dirty="0">
              <a:solidFill>
                <a:schemeClr val="bg1"/>
              </a:solidFill>
              <a:latin typeface="Arial" panose="020B0604020202020204" pitchFamily="34" charset="0"/>
              <a:cs typeface="Arial" panose="020B0604020202020204" pitchFamily="34" charset="0"/>
            </a:endParaRPr>
          </a:p>
          <a:p>
            <a:pPr>
              <a:buFont typeface="Wingdings" pitchFamily="2" charset="2"/>
              <a:buChar char="§"/>
            </a:pPr>
            <a:r>
              <a:rPr lang="en-GB" sz="1600" dirty="0">
                <a:solidFill>
                  <a:schemeClr val="bg1"/>
                </a:solidFill>
                <a:latin typeface="Arial" panose="020B0604020202020204" pitchFamily="34" charset="0"/>
                <a:cs typeface="Arial" panose="020B0604020202020204" pitchFamily="34" charset="0"/>
              </a:rPr>
              <a:t>Wolves do howl at night, and these soulful calls have nothing to do with the moon. Their penetrating, hauntingly beautiful howl is a primary communication tool, both between lone wolves and their pack, as well as between packs.</a:t>
            </a:r>
          </a:p>
        </p:txBody>
      </p:sp>
      <p:pic>
        <p:nvPicPr>
          <p:cNvPr id="13" name="Picture 12">
            <a:extLst>
              <a:ext uri="{FF2B5EF4-FFF2-40B4-BE49-F238E27FC236}">
                <a16:creationId xmlns:a16="http://schemas.microsoft.com/office/drawing/2014/main" id="{E27864D7-A839-624E-A4BB-665CE28BF425}"/>
              </a:ext>
            </a:extLst>
          </p:cNvPr>
          <p:cNvPicPr>
            <a:picLocks noChangeAspect="1"/>
          </p:cNvPicPr>
          <p:nvPr/>
        </p:nvPicPr>
        <p:blipFill>
          <a:blip r:embed="rId4"/>
          <a:stretch>
            <a:fillRect/>
          </a:stretch>
        </p:blipFill>
        <p:spPr>
          <a:xfrm>
            <a:off x="2854081" y="1756918"/>
            <a:ext cx="2793031" cy="4177405"/>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21493267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ctrTitle"/>
          </p:nvPr>
        </p:nvSpPr>
        <p:spPr>
          <a:xfrm>
            <a:off x="629071" y="1489267"/>
            <a:ext cx="9144000" cy="2387600"/>
          </a:xfrm>
        </p:spPr>
        <p:txBody>
          <a:bodyPr>
            <a:normAutofit/>
          </a:bodyPr>
          <a:lstStyle/>
          <a:p>
            <a:r>
              <a:rPr lang="en-GB" dirty="0">
                <a:solidFill>
                  <a:schemeClr val="bg1"/>
                </a:solidFill>
                <a:latin typeface="Arial" panose="020B0604020202020204" pitchFamily="34" charset="0"/>
                <a:cs typeface="Arial" panose="020B0604020202020204" pitchFamily="34" charset="0"/>
              </a:rPr>
              <a:t>API FIRST APPROACH</a:t>
            </a:r>
            <a:endParaRPr lang="bg-BG" dirty="0">
              <a:solidFill>
                <a:schemeClr val="bg1"/>
              </a:solidFill>
            </a:endParaRPr>
          </a:p>
        </p:txBody>
      </p:sp>
      <p:pic>
        <p:nvPicPr>
          <p:cNvPr id="4" name="Picture 3">
            <a:extLst>
              <a:ext uri="{FF2B5EF4-FFF2-40B4-BE49-F238E27FC236}">
                <a16:creationId xmlns:a16="http://schemas.microsoft.com/office/drawing/2014/main" id="{6B2637EB-30C0-3F46-BEA6-3A59563B8E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77957" y="-614027"/>
            <a:ext cx="2062026" cy="2742743"/>
          </a:xfrm>
          <a:prstGeom prst="rect">
            <a:avLst/>
          </a:prstGeom>
        </p:spPr>
      </p:pic>
    </p:spTree>
    <p:extLst>
      <p:ext uri="{BB962C8B-B14F-4D97-AF65-F5344CB8AC3E}">
        <p14:creationId xmlns:p14="http://schemas.microsoft.com/office/powerpoint/2010/main" val="8734909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0" y="0"/>
            <a:ext cx="5647113" cy="1044488"/>
          </a:xfrm>
          <a:prstGeom prst="rect">
            <a:avLst/>
          </a:prstGeom>
        </p:spPr>
        <p:txBody>
          <a:bodyPr vert="horz" lIns="91440" tIns="45720" rIns="91440" bIns="45720" rtlCol="0" anchor="b">
            <a:normAutofit fontScale="9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dirty="0">
                <a:solidFill>
                  <a:schemeClr val="bg1"/>
                </a:solidFill>
                <a:latin typeface="HelveticaNeueLT Pro 45 Lt" panose="020B0403020202020204" pitchFamily="34" charset="0"/>
              </a:rPr>
              <a:t>WHY API FIRST?</a:t>
            </a:r>
            <a:endParaRPr lang="bg-BG" dirty="0">
              <a:solidFill>
                <a:schemeClr val="bg1"/>
              </a:solidFill>
            </a:endParaRPr>
          </a:p>
        </p:txBody>
      </p:sp>
      <p:sp>
        <p:nvSpPr>
          <p:cNvPr id="5" name="Textplatzhalter 8">
            <a:extLst>
              <a:ext uri="{FF2B5EF4-FFF2-40B4-BE49-F238E27FC236}">
                <a16:creationId xmlns:a16="http://schemas.microsoft.com/office/drawing/2014/main" id="{0ABF49AA-8498-3748-AC3F-A5DD1D28E3F4}"/>
              </a:ext>
            </a:extLst>
          </p:cNvPr>
          <p:cNvSpPr txBox="1">
            <a:spLocks/>
          </p:cNvSpPr>
          <p:nvPr/>
        </p:nvSpPr>
        <p:spPr bwMode="gray">
          <a:xfrm>
            <a:off x="363736" y="1217028"/>
            <a:ext cx="8871704" cy="442394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272"/>
              </a:spcBef>
            </a:pPr>
            <a:r>
              <a:rPr lang="en-GB" sz="1600" dirty="0">
                <a:solidFill>
                  <a:schemeClr val="bg1"/>
                </a:solidFill>
                <a:latin typeface="Arial" panose="020B0604020202020204" pitchFamily="34" charset="0"/>
                <a:cs typeface="Arial" panose="020B0604020202020204" pitchFamily="34" charset="0"/>
              </a:rPr>
              <a:t>In a world where speed-to-market holds a premium, why would you spend valuable building time to focus on the API first? Is it worth it? </a:t>
            </a:r>
          </a:p>
          <a:p>
            <a:pPr>
              <a:spcBef>
                <a:spcPts val="272"/>
              </a:spcBef>
            </a:pPr>
            <a:endParaRPr lang="en-GB" sz="1600" dirty="0">
              <a:solidFill>
                <a:schemeClr val="bg1"/>
              </a:solidFill>
              <a:latin typeface="Arial" panose="020B0604020202020204" pitchFamily="34" charset="0"/>
              <a:cs typeface="Arial" panose="020B0604020202020204" pitchFamily="34" charset="0"/>
            </a:endParaRPr>
          </a:p>
          <a:p>
            <a:pPr>
              <a:spcBef>
                <a:spcPts val="272"/>
              </a:spcBef>
            </a:pPr>
            <a:r>
              <a:rPr lang="en-GB" sz="1600" dirty="0">
                <a:solidFill>
                  <a:schemeClr val="bg1"/>
                </a:solidFill>
                <a:latin typeface="Arial" panose="020B0604020202020204" pitchFamily="34" charset="0"/>
                <a:cs typeface="Arial" panose="020B0604020202020204" pitchFamily="34" charset="0"/>
              </a:rPr>
              <a:t>There are several benefits for choosing this approach that potentially outweigh delaying your time-to-market.</a:t>
            </a:r>
          </a:p>
          <a:p>
            <a:pPr>
              <a:spcBef>
                <a:spcPts val="272"/>
              </a:spcBef>
            </a:pPr>
            <a:endParaRPr lang="en-GB" sz="1600" dirty="0">
              <a:solidFill>
                <a:schemeClr val="bg1"/>
              </a:solidFill>
              <a:latin typeface="Arial" panose="020B0604020202020204" pitchFamily="34" charset="0"/>
              <a:cs typeface="Arial" panose="020B0604020202020204" pitchFamily="34" charset="0"/>
            </a:endParaRPr>
          </a:p>
          <a:p>
            <a:pPr>
              <a:spcBef>
                <a:spcPts val="272"/>
              </a:spcBef>
            </a:pPr>
            <a:r>
              <a:rPr lang="en-GB" sz="1600" b="1" i="1" dirty="0">
                <a:solidFill>
                  <a:schemeClr val="bg1"/>
                </a:solidFill>
                <a:latin typeface="Arial" panose="020B0604020202020204" pitchFamily="34" charset="0"/>
                <a:cs typeface="Arial" panose="020B0604020202020204" pitchFamily="34" charset="0"/>
              </a:rPr>
              <a:t>Earlier validation</a:t>
            </a:r>
          </a:p>
          <a:p>
            <a:pPr>
              <a:spcBef>
                <a:spcPts val="272"/>
              </a:spcBef>
            </a:pPr>
            <a:endParaRPr lang="en-GB" sz="1600" dirty="0">
              <a:solidFill>
                <a:schemeClr val="bg1"/>
              </a:solidFill>
              <a:latin typeface="Arial" panose="020B0604020202020204" pitchFamily="34" charset="0"/>
              <a:cs typeface="Arial" panose="020B0604020202020204" pitchFamily="34" charset="0"/>
            </a:endParaRPr>
          </a:p>
          <a:p>
            <a:pPr>
              <a:spcBef>
                <a:spcPts val="272"/>
              </a:spcBef>
            </a:pPr>
            <a:endParaRPr lang="en-GB" sz="1600" b="1" i="1" dirty="0">
              <a:solidFill>
                <a:schemeClr val="bg1"/>
              </a:solidFill>
              <a:latin typeface="Arial" panose="020B0604020202020204" pitchFamily="34" charset="0"/>
              <a:cs typeface="Arial" panose="020B0604020202020204" pitchFamily="34" charset="0"/>
            </a:endParaRPr>
          </a:p>
          <a:p>
            <a:pPr>
              <a:spcBef>
                <a:spcPts val="272"/>
              </a:spcBef>
            </a:pPr>
            <a:r>
              <a:rPr lang="en-GB" sz="1600" b="1" i="1" dirty="0">
                <a:solidFill>
                  <a:schemeClr val="bg1"/>
                </a:solidFill>
                <a:latin typeface="Arial" panose="020B0604020202020204" pitchFamily="34" charset="0"/>
                <a:cs typeface="Arial" panose="020B0604020202020204" pitchFamily="34" charset="0"/>
              </a:rPr>
              <a:t>Clear abstraction layer</a:t>
            </a:r>
            <a:endParaRPr lang="en-GB" sz="1600" dirty="0">
              <a:solidFill>
                <a:schemeClr val="bg1"/>
              </a:solidFill>
              <a:latin typeface="Arial" panose="020B0604020202020204" pitchFamily="34" charset="0"/>
              <a:cs typeface="Arial" panose="020B0604020202020204" pitchFamily="34" charset="0"/>
            </a:endParaRPr>
          </a:p>
          <a:p>
            <a:pPr>
              <a:spcBef>
                <a:spcPts val="272"/>
              </a:spcBef>
            </a:pPr>
            <a:endParaRPr lang="en-GB" sz="1600" b="1" i="1" dirty="0">
              <a:solidFill>
                <a:schemeClr val="bg1"/>
              </a:solidFill>
              <a:latin typeface="Arial" panose="020B0604020202020204" pitchFamily="34" charset="0"/>
              <a:cs typeface="Arial" panose="020B0604020202020204" pitchFamily="34" charset="0"/>
            </a:endParaRPr>
          </a:p>
          <a:p>
            <a:pPr>
              <a:spcBef>
                <a:spcPts val="272"/>
              </a:spcBef>
            </a:pPr>
            <a:endParaRPr lang="en-GB" sz="1600" b="1" i="1" dirty="0">
              <a:solidFill>
                <a:schemeClr val="bg1"/>
              </a:solidFill>
              <a:latin typeface="Arial" panose="020B0604020202020204" pitchFamily="34" charset="0"/>
              <a:cs typeface="Arial" panose="020B0604020202020204" pitchFamily="34" charset="0"/>
            </a:endParaRPr>
          </a:p>
          <a:p>
            <a:pPr>
              <a:spcBef>
                <a:spcPts val="272"/>
              </a:spcBef>
            </a:pPr>
            <a:r>
              <a:rPr lang="en-GB" sz="1600" b="1" i="1" dirty="0">
                <a:solidFill>
                  <a:schemeClr val="bg1"/>
                </a:solidFill>
                <a:latin typeface="Arial" panose="020B0604020202020204" pitchFamily="34" charset="0"/>
                <a:cs typeface="Arial" panose="020B0604020202020204" pitchFamily="34" charset="0"/>
              </a:rPr>
              <a:t>Decoupling dependencies</a:t>
            </a:r>
          </a:p>
          <a:p>
            <a:pPr>
              <a:spcBef>
                <a:spcPts val="272"/>
              </a:spcBef>
            </a:pPr>
            <a:endParaRPr lang="en-GB" sz="1600" dirty="0">
              <a:solidFill>
                <a:schemeClr val="bg1"/>
              </a:solidFill>
              <a:latin typeface="Arial" panose="020B0604020202020204" pitchFamily="34" charset="0"/>
              <a:cs typeface="Arial" panose="020B0604020202020204" pitchFamily="34" charset="0"/>
            </a:endParaRPr>
          </a:p>
          <a:p>
            <a:pPr>
              <a:spcBef>
                <a:spcPts val="272"/>
              </a:spcBef>
            </a:pPr>
            <a:endParaRPr lang="en-GB" sz="1600" dirty="0">
              <a:solidFill>
                <a:schemeClr val="bg1"/>
              </a:solidFill>
              <a:latin typeface="Arial" panose="020B0604020202020204" pitchFamily="34" charset="0"/>
              <a:cs typeface="Arial" panose="020B0604020202020204" pitchFamily="34" charset="0"/>
            </a:endParaRPr>
          </a:p>
          <a:p>
            <a:pPr>
              <a:spcBef>
                <a:spcPts val="272"/>
              </a:spcBef>
            </a:pPr>
            <a:r>
              <a:rPr lang="en-GB" sz="1600" b="1" i="1" dirty="0">
                <a:solidFill>
                  <a:schemeClr val="bg1"/>
                </a:solidFill>
                <a:latin typeface="Arial" panose="020B0604020202020204" pitchFamily="34" charset="0"/>
                <a:cs typeface="Arial" panose="020B0604020202020204" pitchFamily="34" charset="0"/>
              </a:rPr>
              <a:t>Ensuring the quality, predictability, and stability</a:t>
            </a:r>
            <a:endParaRPr lang="en-GB" sz="1600" dirty="0">
              <a:solidFill>
                <a:schemeClr val="bg1"/>
              </a:solidFill>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9CFE29E6-B111-344B-86EF-8F088DA634F2}"/>
              </a:ext>
            </a:extLst>
          </p:cNvPr>
          <p:cNvSpPr txBox="1"/>
          <p:nvPr/>
        </p:nvSpPr>
        <p:spPr>
          <a:xfrm>
            <a:off x="10817275" y="0"/>
            <a:ext cx="1374725" cy="584775"/>
          </a:xfrm>
          <a:prstGeom prst="rect">
            <a:avLst/>
          </a:prstGeom>
          <a:noFill/>
        </p:spPr>
        <p:txBody>
          <a:bodyPr wrap="square" rtlCol="0">
            <a:spAutoFit/>
          </a:bodyPr>
          <a:lstStyle/>
          <a:p>
            <a:pPr algn="ctr"/>
            <a:r>
              <a:rPr lang="en-GB" sz="3200" b="1" dirty="0"/>
              <a:t>{API}</a:t>
            </a:r>
          </a:p>
        </p:txBody>
      </p:sp>
    </p:spTree>
    <p:extLst>
      <p:ext uri="{BB962C8B-B14F-4D97-AF65-F5344CB8AC3E}">
        <p14:creationId xmlns:p14="http://schemas.microsoft.com/office/powerpoint/2010/main" val="2691280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300" fill="hold"/>
                                        <p:tgtEl>
                                          <p:spTgt spid="5">
                                            <p:txEl>
                                              <p:pRg st="0" end="0"/>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5">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anim calcmode="lin" valueType="num">
                                      <p:cBhvr additive="base">
                                        <p:cTn id="13" dur="300" fill="hold"/>
                                        <p:tgtEl>
                                          <p:spTgt spid="5">
                                            <p:txEl>
                                              <p:pRg st="2" end="2"/>
                                            </p:txEl>
                                          </p:spTgt>
                                        </p:tgtEl>
                                        <p:attrNameLst>
                                          <p:attrName>ppt_x</p:attrName>
                                        </p:attrNameLst>
                                      </p:cBhvr>
                                      <p:tavLst>
                                        <p:tav tm="0">
                                          <p:val>
                                            <p:strVal val="0-#ppt_w/2"/>
                                          </p:val>
                                        </p:tav>
                                        <p:tav tm="100000">
                                          <p:val>
                                            <p:strVal val="#ppt_x"/>
                                          </p:val>
                                        </p:tav>
                                      </p:tavLst>
                                    </p:anim>
                                    <p:anim calcmode="lin" valueType="num">
                                      <p:cBhvr additive="base">
                                        <p:cTn id="14" dur="300" fill="hold"/>
                                        <p:tgtEl>
                                          <p:spTgt spid="5">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anim calcmode="lin" valueType="num">
                                      <p:cBhvr additive="base">
                                        <p:cTn id="19" dur="300" fill="hold"/>
                                        <p:tgtEl>
                                          <p:spTgt spid="5">
                                            <p:txEl>
                                              <p:pRg st="4" end="4"/>
                                            </p:txEl>
                                          </p:spTgt>
                                        </p:tgtEl>
                                        <p:attrNameLst>
                                          <p:attrName>ppt_x</p:attrName>
                                        </p:attrNameLst>
                                      </p:cBhvr>
                                      <p:tavLst>
                                        <p:tav tm="0">
                                          <p:val>
                                            <p:strVal val="0-#ppt_w/2"/>
                                          </p:val>
                                        </p:tav>
                                        <p:tav tm="100000">
                                          <p:val>
                                            <p:strVal val="#ppt_x"/>
                                          </p:val>
                                        </p:tav>
                                      </p:tavLst>
                                    </p:anim>
                                    <p:anim calcmode="lin" valueType="num">
                                      <p:cBhvr additive="base">
                                        <p:cTn id="20" dur="300" fill="hold"/>
                                        <p:tgtEl>
                                          <p:spTgt spid="5">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5">
                                            <p:txEl>
                                              <p:pRg st="7" end="7"/>
                                            </p:txEl>
                                          </p:spTgt>
                                        </p:tgtEl>
                                        <p:attrNameLst>
                                          <p:attrName>style.visibility</p:attrName>
                                        </p:attrNameLst>
                                      </p:cBhvr>
                                      <p:to>
                                        <p:strVal val="visible"/>
                                      </p:to>
                                    </p:set>
                                    <p:anim calcmode="lin" valueType="num">
                                      <p:cBhvr additive="base">
                                        <p:cTn id="25" dur="300" fill="hold"/>
                                        <p:tgtEl>
                                          <p:spTgt spid="5">
                                            <p:txEl>
                                              <p:pRg st="7" end="7"/>
                                            </p:txEl>
                                          </p:spTgt>
                                        </p:tgtEl>
                                        <p:attrNameLst>
                                          <p:attrName>ppt_x</p:attrName>
                                        </p:attrNameLst>
                                      </p:cBhvr>
                                      <p:tavLst>
                                        <p:tav tm="0">
                                          <p:val>
                                            <p:strVal val="0-#ppt_w/2"/>
                                          </p:val>
                                        </p:tav>
                                        <p:tav tm="100000">
                                          <p:val>
                                            <p:strVal val="#ppt_x"/>
                                          </p:val>
                                        </p:tav>
                                      </p:tavLst>
                                    </p:anim>
                                    <p:anim calcmode="lin" valueType="num">
                                      <p:cBhvr additive="base">
                                        <p:cTn id="26" dur="300" fill="hold"/>
                                        <p:tgtEl>
                                          <p:spTgt spid="5">
                                            <p:txEl>
                                              <p:pRg st="7" end="7"/>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5">
                                            <p:txEl>
                                              <p:pRg st="10" end="10"/>
                                            </p:txEl>
                                          </p:spTgt>
                                        </p:tgtEl>
                                        <p:attrNameLst>
                                          <p:attrName>style.visibility</p:attrName>
                                        </p:attrNameLst>
                                      </p:cBhvr>
                                      <p:to>
                                        <p:strVal val="visible"/>
                                      </p:to>
                                    </p:set>
                                    <p:anim calcmode="lin" valueType="num">
                                      <p:cBhvr additive="base">
                                        <p:cTn id="31" dur="300" fill="hold"/>
                                        <p:tgtEl>
                                          <p:spTgt spid="5">
                                            <p:txEl>
                                              <p:pRg st="10" end="10"/>
                                            </p:txEl>
                                          </p:spTgt>
                                        </p:tgtEl>
                                        <p:attrNameLst>
                                          <p:attrName>ppt_x</p:attrName>
                                        </p:attrNameLst>
                                      </p:cBhvr>
                                      <p:tavLst>
                                        <p:tav tm="0">
                                          <p:val>
                                            <p:strVal val="0-#ppt_w/2"/>
                                          </p:val>
                                        </p:tav>
                                        <p:tav tm="100000">
                                          <p:val>
                                            <p:strVal val="#ppt_x"/>
                                          </p:val>
                                        </p:tav>
                                      </p:tavLst>
                                    </p:anim>
                                    <p:anim calcmode="lin" valueType="num">
                                      <p:cBhvr additive="base">
                                        <p:cTn id="32" dur="300" fill="hold"/>
                                        <p:tgtEl>
                                          <p:spTgt spid="5">
                                            <p:txEl>
                                              <p:pRg st="10" end="10"/>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nodeType="clickEffect">
                                  <p:stCondLst>
                                    <p:cond delay="0"/>
                                  </p:stCondLst>
                                  <p:childTnLst>
                                    <p:set>
                                      <p:cBhvr>
                                        <p:cTn id="36" dur="1" fill="hold">
                                          <p:stCondLst>
                                            <p:cond delay="0"/>
                                          </p:stCondLst>
                                        </p:cTn>
                                        <p:tgtEl>
                                          <p:spTgt spid="5">
                                            <p:txEl>
                                              <p:pRg st="13" end="13"/>
                                            </p:txEl>
                                          </p:spTgt>
                                        </p:tgtEl>
                                        <p:attrNameLst>
                                          <p:attrName>style.visibility</p:attrName>
                                        </p:attrNameLst>
                                      </p:cBhvr>
                                      <p:to>
                                        <p:strVal val="visible"/>
                                      </p:to>
                                    </p:set>
                                    <p:anim calcmode="lin" valueType="num">
                                      <p:cBhvr additive="base">
                                        <p:cTn id="37" dur="300" fill="hold"/>
                                        <p:tgtEl>
                                          <p:spTgt spid="5">
                                            <p:txEl>
                                              <p:pRg st="13" end="13"/>
                                            </p:txEl>
                                          </p:spTgt>
                                        </p:tgtEl>
                                        <p:attrNameLst>
                                          <p:attrName>ppt_x</p:attrName>
                                        </p:attrNameLst>
                                      </p:cBhvr>
                                      <p:tavLst>
                                        <p:tav tm="0">
                                          <p:val>
                                            <p:strVal val="0-#ppt_w/2"/>
                                          </p:val>
                                        </p:tav>
                                        <p:tav tm="100000">
                                          <p:val>
                                            <p:strVal val="#ppt_x"/>
                                          </p:val>
                                        </p:tav>
                                      </p:tavLst>
                                    </p:anim>
                                    <p:anim calcmode="lin" valueType="num">
                                      <p:cBhvr additive="base">
                                        <p:cTn id="38" dur="300" fill="hold"/>
                                        <p:tgtEl>
                                          <p:spTgt spid="5">
                                            <p:txEl>
                                              <p:pRg st="13" end="13"/>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0" y="0"/>
            <a:ext cx="5647113" cy="1044488"/>
          </a:xfrm>
          <a:prstGeom prst="rect">
            <a:avLst/>
          </a:prstGeom>
        </p:spPr>
        <p:txBody>
          <a:bodyPr vert="horz" lIns="91440" tIns="45720" rIns="91440" bIns="45720" rtlCol="0" anchor="b">
            <a:normAutofit fontScale="67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dirty="0">
                <a:solidFill>
                  <a:schemeClr val="bg1"/>
                </a:solidFill>
                <a:latin typeface="HelveticaNeueLT Pro 45 Lt" panose="020B0403020202020204" pitchFamily="34" charset="0"/>
              </a:rPr>
              <a:t>REAL WORLD EXAMPLES</a:t>
            </a:r>
            <a:endParaRPr lang="bg-BG" dirty="0">
              <a:solidFill>
                <a:schemeClr val="bg1"/>
              </a:solidFill>
            </a:endParaRPr>
          </a:p>
        </p:txBody>
      </p:sp>
      <p:sp>
        <p:nvSpPr>
          <p:cNvPr id="5" name="Textplatzhalter 8">
            <a:extLst>
              <a:ext uri="{FF2B5EF4-FFF2-40B4-BE49-F238E27FC236}">
                <a16:creationId xmlns:a16="http://schemas.microsoft.com/office/drawing/2014/main" id="{6FF56FB3-C609-8F46-89A3-F9C122F0201B}"/>
              </a:ext>
            </a:extLst>
          </p:cNvPr>
          <p:cNvSpPr txBox="1">
            <a:spLocks/>
          </p:cNvSpPr>
          <p:nvPr/>
        </p:nvSpPr>
        <p:spPr bwMode="gray">
          <a:xfrm>
            <a:off x="363578" y="1631372"/>
            <a:ext cx="2624688" cy="445316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GB" sz="1600" b="1" i="1" dirty="0">
              <a:solidFill>
                <a:schemeClr val="bg1"/>
              </a:solidFill>
              <a:latin typeface="Arial" panose="020B0604020202020204" pitchFamily="34" charset="0"/>
              <a:cs typeface="Arial" panose="020B0604020202020204" pitchFamily="34" charset="0"/>
            </a:endParaRPr>
          </a:p>
          <a:p>
            <a:pPr marL="0" indent="0">
              <a:buNone/>
            </a:pPr>
            <a:r>
              <a:rPr lang="en-GB" sz="1600" dirty="0">
                <a:solidFill>
                  <a:schemeClr val="bg1"/>
                </a:solidFill>
                <a:latin typeface="Arial" panose="020B0604020202020204" pitchFamily="34" charset="0"/>
                <a:cs typeface="Arial" panose="020B0604020202020204" pitchFamily="34" charset="0"/>
              </a:rPr>
              <a:t>Twilio’s unique API-first cloud platform is tailor-made to support an ecosystem of partners that are differentiated by the innovations they deliver for their customers. </a:t>
            </a:r>
          </a:p>
          <a:p>
            <a:pPr marL="0" indent="0">
              <a:buNone/>
            </a:pPr>
            <a:r>
              <a:rPr lang="en-GB" sz="1600" dirty="0">
                <a:solidFill>
                  <a:schemeClr val="bg1"/>
                </a:solidFill>
                <a:latin typeface="Arial" panose="020B0604020202020204" pitchFamily="34" charset="0"/>
                <a:cs typeface="Arial" panose="020B0604020202020204" pitchFamily="34" charset="0"/>
              </a:rPr>
              <a:t>- Ron Huddleston, Twilio</a:t>
            </a:r>
          </a:p>
          <a:p>
            <a:pPr marL="0" indent="0">
              <a:buNone/>
            </a:pPr>
            <a:endParaRPr lang="en-GB" sz="1600" b="1" i="1" dirty="0">
              <a:solidFill>
                <a:schemeClr val="bg1"/>
              </a:solidFill>
              <a:latin typeface="Arial" panose="020B0604020202020204" pitchFamily="34" charset="0"/>
              <a:cs typeface="Arial" panose="020B0604020202020204" pitchFamily="34" charset="0"/>
            </a:endParaRPr>
          </a:p>
        </p:txBody>
      </p:sp>
      <p:pic>
        <p:nvPicPr>
          <p:cNvPr id="6" name="Graphic 5">
            <a:extLst>
              <a:ext uri="{FF2B5EF4-FFF2-40B4-BE49-F238E27FC236}">
                <a16:creationId xmlns:a16="http://schemas.microsoft.com/office/drawing/2014/main" id="{73D0260B-B122-154A-A7C1-76B7A96AC8C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557171" y="1573207"/>
            <a:ext cx="944943" cy="268364"/>
          </a:xfrm>
          <a:prstGeom prst="rect">
            <a:avLst/>
          </a:prstGeom>
        </p:spPr>
      </p:pic>
      <p:pic>
        <p:nvPicPr>
          <p:cNvPr id="7" name="Picture 6" descr="Logo&#10;&#10;Description automatically generated">
            <a:extLst>
              <a:ext uri="{FF2B5EF4-FFF2-40B4-BE49-F238E27FC236}">
                <a16:creationId xmlns:a16="http://schemas.microsoft.com/office/drawing/2014/main" id="{CE50BCC9-895D-3145-8867-FE3E7C7A9254}"/>
              </a:ext>
            </a:extLst>
          </p:cNvPr>
          <p:cNvPicPr>
            <a:picLocks noChangeAspect="1"/>
          </p:cNvPicPr>
          <p:nvPr/>
        </p:nvPicPr>
        <p:blipFill>
          <a:blip r:embed="rId5"/>
          <a:stretch>
            <a:fillRect/>
          </a:stretch>
        </p:blipFill>
        <p:spPr>
          <a:xfrm>
            <a:off x="247557" y="1370511"/>
            <a:ext cx="1459808" cy="673757"/>
          </a:xfrm>
          <a:prstGeom prst="rect">
            <a:avLst/>
          </a:prstGeom>
        </p:spPr>
      </p:pic>
      <p:pic>
        <p:nvPicPr>
          <p:cNvPr id="8" name="Picture 7">
            <a:extLst>
              <a:ext uri="{FF2B5EF4-FFF2-40B4-BE49-F238E27FC236}">
                <a16:creationId xmlns:a16="http://schemas.microsoft.com/office/drawing/2014/main" id="{E077B4B2-37F0-5349-9914-73813527500E}"/>
              </a:ext>
            </a:extLst>
          </p:cNvPr>
          <p:cNvPicPr>
            <a:picLocks noChangeAspect="1"/>
          </p:cNvPicPr>
          <p:nvPr/>
        </p:nvPicPr>
        <p:blipFill>
          <a:blip r:embed="rId6"/>
          <a:stretch>
            <a:fillRect/>
          </a:stretch>
        </p:blipFill>
        <p:spPr>
          <a:xfrm>
            <a:off x="6684981" y="1209630"/>
            <a:ext cx="772500" cy="587099"/>
          </a:xfrm>
          <a:prstGeom prst="rect">
            <a:avLst/>
          </a:prstGeom>
        </p:spPr>
      </p:pic>
      <p:sp>
        <p:nvSpPr>
          <p:cNvPr id="9" name="TextBox 8">
            <a:extLst>
              <a:ext uri="{FF2B5EF4-FFF2-40B4-BE49-F238E27FC236}">
                <a16:creationId xmlns:a16="http://schemas.microsoft.com/office/drawing/2014/main" id="{F346DF3C-6D34-224E-AFD1-F806994FAABB}"/>
              </a:ext>
            </a:extLst>
          </p:cNvPr>
          <p:cNvSpPr txBox="1"/>
          <p:nvPr/>
        </p:nvSpPr>
        <p:spPr>
          <a:xfrm>
            <a:off x="10817275" y="77847"/>
            <a:ext cx="1374725" cy="584775"/>
          </a:xfrm>
          <a:prstGeom prst="rect">
            <a:avLst/>
          </a:prstGeom>
          <a:noFill/>
        </p:spPr>
        <p:txBody>
          <a:bodyPr wrap="square" rtlCol="0">
            <a:spAutoFit/>
          </a:bodyPr>
          <a:lstStyle/>
          <a:p>
            <a:pPr algn="ctr"/>
            <a:r>
              <a:rPr lang="en-GB" sz="3200" b="1" dirty="0"/>
              <a:t>{API}</a:t>
            </a:r>
          </a:p>
        </p:txBody>
      </p:sp>
      <p:sp>
        <p:nvSpPr>
          <p:cNvPr id="10" name="Textplatzhalter 8">
            <a:extLst>
              <a:ext uri="{FF2B5EF4-FFF2-40B4-BE49-F238E27FC236}">
                <a16:creationId xmlns:a16="http://schemas.microsoft.com/office/drawing/2014/main" id="{8C227046-A68F-D545-AF3F-151A44BFC2ED}"/>
              </a:ext>
            </a:extLst>
          </p:cNvPr>
          <p:cNvSpPr txBox="1">
            <a:spLocks/>
          </p:cNvSpPr>
          <p:nvPr/>
        </p:nvSpPr>
        <p:spPr bwMode="gray">
          <a:xfrm>
            <a:off x="3481966" y="1535202"/>
            <a:ext cx="2624688" cy="277857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GB" sz="1600" dirty="0">
              <a:solidFill>
                <a:schemeClr val="bg1"/>
              </a:solidFill>
              <a:latin typeface="Arial" panose="020B0604020202020204" pitchFamily="34" charset="0"/>
              <a:cs typeface="Arial" panose="020B0604020202020204" pitchFamily="34" charset="0"/>
            </a:endParaRPr>
          </a:p>
          <a:p>
            <a:pPr marL="0" indent="0">
              <a:buNone/>
            </a:pPr>
            <a:r>
              <a:rPr lang="en-GB" sz="1600" dirty="0">
                <a:solidFill>
                  <a:schemeClr val="bg1"/>
                </a:solidFill>
                <a:latin typeface="Arial" panose="020B0604020202020204" pitchFamily="34" charset="0"/>
                <a:cs typeface="Arial" panose="020B0604020202020204" pitchFamily="34" charset="0"/>
              </a:rPr>
              <a:t>Building a new Breaking News App in time for Elections with a cross-team effort of 4 teams in 3 different locations. Our main channel of communication was an API contract. Without it, we wouldn’t have made it in time.</a:t>
            </a:r>
          </a:p>
          <a:p>
            <a:pPr marL="0" indent="0">
              <a:buNone/>
            </a:pPr>
            <a:endParaRPr lang="en-GB" sz="1600" dirty="0">
              <a:solidFill>
                <a:schemeClr val="bg1"/>
              </a:solidFill>
              <a:latin typeface="Arial" panose="020B0604020202020204" pitchFamily="34" charset="0"/>
              <a:cs typeface="Arial" panose="020B0604020202020204" pitchFamily="34" charset="0"/>
            </a:endParaRPr>
          </a:p>
          <a:p>
            <a:pPr marL="0" indent="0">
              <a:buNone/>
            </a:pPr>
            <a:endParaRPr lang="en-GB" sz="1600" dirty="0">
              <a:solidFill>
                <a:schemeClr val="bg1"/>
              </a:solidFill>
              <a:latin typeface="Arial" panose="020B0604020202020204" pitchFamily="34" charset="0"/>
              <a:cs typeface="Arial" panose="020B0604020202020204" pitchFamily="34" charset="0"/>
            </a:endParaRPr>
          </a:p>
        </p:txBody>
      </p:sp>
      <p:sp>
        <p:nvSpPr>
          <p:cNvPr id="11" name="Textplatzhalter 8">
            <a:extLst>
              <a:ext uri="{FF2B5EF4-FFF2-40B4-BE49-F238E27FC236}">
                <a16:creationId xmlns:a16="http://schemas.microsoft.com/office/drawing/2014/main" id="{FA217F93-57AB-3A44-863E-61F316D823EF}"/>
              </a:ext>
            </a:extLst>
          </p:cNvPr>
          <p:cNvSpPr txBox="1">
            <a:spLocks/>
          </p:cNvSpPr>
          <p:nvPr/>
        </p:nvSpPr>
        <p:spPr bwMode="gray">
          <a:xfrm>
            <a:off x="6600354" y="1493758"/>
            <a:ext cx="2787485" cy="414326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GB" sz="1600" b="1" i="1" dirty="0">
              <a:solidFill>
                <a:schemeClr val="bg1"/>
              </a:solidFill>
              <a:latin typeface="Arial" panose="020B0604020202020204" pitchFamily="34" charset="0"/>
              <a:cs typeface="Arial" panose="020B0604020202020204" pitchFamily="34" charset="0"/>
            </a:endParaRPr>
          </a:p>
          <a:p>
            <a:pPr marL="0" indent="0">
              <a:buNone/>
            </a:pPr>
            <a:r>
              <a:rPr lang="en-GB" sz="1600" dirty="0">
                <a:solidFill>
                  <a:schemeClr val="bg1"/>
                </a:solidFill>
                <a:latin typeface="Arial" panose="020B0604020202020204" pitchFamily="34" charset="0"/>
                <a:cs typeface="Arial" panose="020B0604020202020204" pitchFamily="34" charset="0"/>
              </a:rPr>
              <a:t>We use spec-first API design and have seen some great benefits including reduced development times, tighter feedback loops, and better API design overall. All of our back-end services have accompanying spec projects. Currently most of them are Interfaces, but we are slowly moving them to </a:t>
            </a:r>
            <a:r>
              <a:rPr lang="en-GB" sz="1600" dirty="0" err="1">
                <a:solidFill>
                  <a:schemeClr val="bg1"/>
                </a:solidFill>
                <a:latin typeface="Arial" panose="020B0604020202020204" pitchFamily="34" charset="0"/>
                <a:cs typeface="Arial" panose="020B0604020202020204" pitchFamily="34" charset="0"/>
              </a:rPr>
              <a:t>OpenAPI</a:t>
            </a:r>
            <a:r>
              <a:rPr lang="en-GB" sz="1600" dirty="0">
                <a:solidFill>
                  <a:schemeClr val="bg1"/>
                </a:solidFill>
                <a:latin typeface="Arial" panose="020B0604020202020204" pitchFamily="34" charset="0"/>
                <a:cs typeface="Arial" panose="020B0604020202020204" pitchFamily="34" charset="0"/>
              </a:rPr>
              <a:t> specs and intend to use it for any new projects from the start.</a:t>
            </a:r>
          </a:p>
        </p:txBody>
      </p:sp>
    </p:spTree>
    <p:extLst>
      <p:ext uri="{BB962C8B-B14F-4D97-AF65-F5344CB8AC3E}">
        <p14:creationId xmlns:p14="http://schemas.microsoft.com/office/powerpoint/2010/main" val="2085596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par>
                                <p:cTn id="8" presetID="2" presetClass="entr" presetSubtype="8" fill="hold" nodeType="withEffect">
                                  <p:stCondLst>
                                    <p:cond delay="0"/>
                                  </p:stCondLst>
                                  <p:childTnLst>
                                    <p:set>
                                      <p:cBhvr>
                                        <p:cTn id="9" dur="1" fill="hold">
                                          <p:stCondLst>
                                            <p:cond delay="0"/>
                                          </p:stCondLst>
                                        </p:cTn>
                                        <p:tgtEl>
                                          <p:spTgt spid="5">
                                            <p:txEl>
                                              <p:pRg st="1" end="1"/>
                                            </p:txEl>
                                          </p:spTgt>
                                        </p:tgtEl>
                                        <p:attrNameLst>
                                          <p:attrName>style.visibility</p:attrName>
                                        </p:attrNameLst>
                                      </p:cBhvr>
                                      <p:to>
                                        <p:strVal val="visible"/>
                                      </p:to>
                                    </p:set>
                                    <p:anim calcmode="lin" valueType="num">
                                      <p:cBhvr additive="base">
                                        <p:cTn id="10" dur="300" fill="hold"/>
                                        <p:tgtEl>
                                          <p:spTgt spid="5">
                                            <p:txEl>
                                              <p:pRg st="1" end="1"/>
                                            </p:txEl>
                                          </p:spTgt>
                                        </p:tgtEl>
                                        <p:attrNameLst>
                                          <p:attrName>ppt_x</p:attrName>
                                        </p:attrNameLst>
                                      </p:cBhvr>
                                      <p:tavLst>
                                        <p:tav tm="0">
                                          <p:val>
                                            <p:strVal val="0-#ppt_w/2"/>
                                          </p:val>
                                        </p:tav>
                                        <p:tav tm="100000">
                                          <p:val>
                                            <p:strVal val="#ppt_x"/>
                                          </p:val>
                                        </p:tav>
                                      </p:tavLst>
                                    </p:anim>
                                    <p:anim calcmode="lin" valueType="num">
                                      <p:cBhvr additive="base">
                                        <p:cTn id="11" dur="300" fill="hold"/>
                                        <p:tgtEl>
                                          <p:spTgt spid="5">
                                            <p:txEl>
                                              <p:pRg st="1" end="1"/>
                                            </p:txEl>
                                          </p:spTgt>
                                        </p:tgtEl>
                                        <p:attrNameLst>
                                          <p:attrName>ppt_y</p:attrName>
                                        </p:attrNameLst>
                                      </p:cBhvr>
                                      <p:tavLst>
                                        <p:tav tm="0">
                                          <p:val>
                                            <p:strVal val="#ppt_y"/>
                                          </p:val>
                                        </p:tav>
                                        <p:tav tm="100000">
                                          <p:val>
                                            <p:strVal val="#ppt_y"/>
                                          </p:val>
                                        </p:tav>
                                      </p:tavLst>
                                    </p:anim>
                                  </p:childTnLst>
                                </p:cTn>
                              </p:par>
                              <p:par>
                                <p:cTn id="12" presetID="2" presetClass="entr" presetSubtype="8" fill="hold" nodeType="withEffect">
                                  <p:stCondLst>
                                    <p:cond delay="0"/>
                                  </p:stCondLst>
                                  <p:childTnLst>
                                    <p:set>
                                      <p:cBhvr>
                                        <p:cTn id="13" dur="1" fill="hold">
                                          <p:stCondLst>
                                            <p:cond delay="0"/>
                                          </p:stCondLst>
                                        </p:cTn>
                                        <p:tgtEl>
                                          <p:spTgt spid="5">
                                            <p:txEl>
                                              <p:pRg st="2" end="2"/>
                                            </p:txEl>
                                          </p:spTgt>
                                        </p:tgtEl>
                                        <p:attrNameLst>
                                          <p:attrName>style.visibility</p:attrName>
                                        </p:attrNameLst>
                                      </p:cBhvr>
                                      <p:to>
                                        <p:strVal val="visible"/>
                                      </p:to>
                                    </p:set>
                                    <p:anim calcmode="lin" valueType="num">
                                      <p:cBhvr additive="base">
                                        <p:cTn id="14" dur="300" fill="hold"/>
                                        <p:tgtEl>
                                          <p:spTgt spid="5">
                                            <p:txEl>
                                              <p:pRg st="2" end="2"/>
                                            </p:txEl>
                                          </p:spTgt>
                                        </p:tgtEl>
                                        <p:attrNameLst>
                                          <p:attrName>ppt_x</p:attrName>
                                        </p:attrNameLst>
                                      </p:cBhvr>
                                      <p:tavLst>
                                        <p:tav tm="0">
                                          <p:val>
                                            <p:strVal val="0-#ppt_w/2"/>
                                          </p:val>
                                        </p:tav>
                                        <p:tav tm="100000">
                                          <p:val>
                                            <p:strVal val="#ppt_x"/>
                                          </p:val>
                                        </p:tav>
                                      </p:tavLst>
                                    </p:anim>
                                    <p:anim calcmode="lin" valueType="num">
                                      <p:cBhvr additive="base">
                                        <p:cTn id="15" dur="300" fill="hold"/>
                                        <p:tgtEl>
                                          <p:spTgt spid="5">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dissolve">
                                      <p:cBhvr>
                                        <p:cTn id="20" dur="500"/>
                                        <p:tgtEl>
                                          <p:spTgt spid="6"/>
                                        </p:tgtEl>
                                      </p:cBhvr>
                                    </p:animEffect>
                                  </p:childTnLst>
                                </p:cTn>
                              </p:par>
                              <p:par>
                                <p:cTn id="21" presetID="2" presetClass="entr" presetSubtype="8" fill="hold" nodeType="withEffect">
                                  <p:stCondLst>
                                    <p:cond delay="0"/>
                                  </p:stCondLst>
                                  <p:childTnLst>
                                    <p:set>
                                      <p:cBhvr>
                                        <p:cTn id="22" dur="1" fill="hold">
                                          <p:stCondLst>
                                            <p:cond delay="0"/>
                                          </p:stCondLst>
                                        </p:cTn>
                                        <p:tgtEl>
                                          <p:spTgt spid="10">
                                            <p:txEl>
                                              <p:pRg st="1" end="1"/>
                                            </p:txEl>
                                          </p:spTgt>
                                        </p:tgtEl>
                                        <p:attrNameLst>
                                          <p:attrName>style.visibility</p:attrName>
                                        </p:attrNameLst>
                                      </p:cBhvr>
                                      <p:to>
                                        <p:strVal val="visible"/>
                                      </p:to>
                                    </p:set>
                                    <p:anim calcmode="lin" valueType="num">
                                      <p:cBhvr additive="base">
                                        <p:cTn id="23" dur="300" fill="hold"/>
                                        <p:tgtEl>
                                          <p:spTgt spid="10">
                                            <p:txEl>
                                              <p:pRg st="1" end="1"/>
                                            </p:txEl>
                                          </p:spTgt>
                                        </p:tgtEl>
                                        <p:attrNameLst>
                                          <p:attrName>ppt_x</p:attrName>
                                        </p:attrNameLst>
                                      </p:cBhvr>
                                      <p:tavLst>
                                        <p:tav tm="0">
                                          <p:val>
                                            <p:strVal val="0-#ppt_w/2"/>
                                          </p:val>
                                        </p:tav>
                                        <p:tav tm="100000">
                                          <p:val>
                                            <p:strVal val="#ppt_x"/>
                                          </p:val>
                                        </p:tav>
                                      </p:tavLst>
                                    </p:anim>
                                    <p:anim calcmode="lin" valueType="num">
                                      <p:cBhvr additive="base">
                                        <p:cTn id="24" dur="300" fill="hold"/>
                                        <p:tgtEl>
                                          <p:spTgt spid="10">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nodeType="click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dissolve">
                                      <p:cBhvr>
                                        <p:cTn id="29" dur="500"/>
                                        <p:tgtEl>
                                          <p:spTgt spid="8"/>
                                        </p:tgtEl>
                                      </p:cBhvr>
                                    </p:animEffect>
                                  </p:childTnLst>
                                </p:cTn>
                              </p:par>
                              <p:par>
                                <p:cTn id="30" presetID="2" presetClass="entr" presetSubtype="8" fill="hold" nodeType="withEffect">
                                  <p:stCondLst>
                                    <p:cond delay="0"/>
                                  </p:stCondLst>
                                  <p:childTnLst>
                                    <p:set>
                                      <p:cBhvr>
                                        <p:cTn id="31" dur="1" fill="hold">
                                          <p:stCondLst>
                                            <p:cond delay="0"/>
                                          </p:stCondLst>
                                        </p:cTn>
                                        <p:tgtEl>
                                          <p:spTgt spid="11">
                                            <p:txEl>
                                              <p:pRg st="1" end="1"/>
                                            </p:txEl>
                                          </p:spTgt>
                                        </p:tgtEl>
                                        <p:attrNameLst>
                                          <p:attrName>style.visibility</p:attrName>
                                        </p:attrNameLst>
                                      </p:cBhvr>
                                      <p:to>
                                        <p:strVal val="visible"/>
                                      </p:to>
                                    </p:set>
                                    <p:anim calcmode="lin" valueType="num">
                                      <p:cBhvr additive="base">
                                        <p:cTn id="32" dur="300" fill="hold"/>
                                        <p:tgtEl>
                                          <p:spTgt spid="11">
                                            <p:txEl>
                                              <p:pRg st="1" end="1"/>
                                            </p:txEl>
                                          </p:spTgt>
                                        </p:tgtEl>
                                        <p:attrNameLst>
                                          <p:attrName>ppt_x</p:attrName>
                                        </p:attrNameLst>
                                      </p:cBhvr>
                                      <p:tavLst>
                                        <p:tav tm="0">
                                          <p:val>
                                            <p:strVal val="0-#ppt_w/2"/>
                                          </p:val>
                                        </p:tav>
                                        <p:tav tm="100000">
                                          <p:val>
                                            <p:strVal val="#ppt_x"/>
                                          </p:val>
                                        </p:tav>
                                      </p:tavLst>
                                    </p:anim>
                                    <p:anim calcmode="lin" valueType="num">
                                      <p:cBhvr additive="base">
                                        <p:cTn id="33" dur="300" fill="hold"/>
                                        <p:tgtEl>
                                          <p:spTgt spid="11">
                                            <p:txEl>
                                              <p:pRg st="1" end="1"/>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ctrTitle"/>
          </p:nvPr>
        </p:nvSpPr>
        <p:spPr>
          <a:xfrm>
            <a:off x="595820" y="2235200"/>
            <a:ext cx="9144000" cy="2387600"/>
          </a:xfrm>
        </p:spPr>
        <p:txBody>
          <a:bodyPr>
            <a:normAutofit/>
          </a:bodyPr>
          <a:lstStyle/>
          <a:p>
            <a:r>
              <a:rPr lang="en-GB" dirty="0">
                <a:solidFill>
                  <a:schemeClr val="bg1"/>
                </a:solidFill>
                <a:latin typeface="Arial" panose="020B0604020202020204" pitchFamily="34" charset="0"/>
                <a:cs typeface="Arial" panose="020B0604020202020204" pitchFamily="34" charset="0"/>
              </a:rPr>
              <a:t>YOUR API IS YOUR CONTRACT</a:t>
            </a:r>
            <a:endParaRPr lang="bg-BG" dirty="0">
              <a:solidFill>
                <a:schemeClr val="bg1"/>
              </a:solidFill>
            </a:endParaRPr>
          </a:p>
        </p:txBody>
      </p:sp>
      <p:pic>
        <p:nvPicPr>
          <p:cNvPr id="4" name="Picture 3">
            <a:extLst>
              <a:ext uri="{FF2B5EF4-FFF2-40B4-BE49-F238E27FC236}">
                <a16:creationId xmlns:a16="http://schemas.microsoft.com/office/drawing/2014/main" id="{CA336A37-B352-B24A-A28D-CC2200A683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77957" y="-614027"/>
            <a:ext cx="2062026" cy="2742743"/>
          </a:xfrm>
          <a:prstGeom prst="rect">
            <a:avLst/>
          </a:prstGeom>
        </p:spPr>
      </p:pic>
    </p:spTree>
    <p:extLst>
      <p:ext uri="{BB962C8B-B14F-4D97-AF65-F5344CB8AC3E}">
        <p14:creationId xmlns:p14="http://schemas.microsoft.com/office/powerpoint/2010/main" val="1979449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0" y="0"/>
            <a:ext cx="5647113" cy="1044488"/>
          </a:xfrm>
          <a:prstGeom prst="rect">
            <a:avLst/>
          </a:prstGeom>
        </p:spPr>
        <p:txBody>
          <a:bodyPr vert="horz" lIns="91440" tIns="45720" rIns="91440" bIns="45720" rtlCol="0" anchor="b">
            <a:normAutofit fontScale="67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dirty="0">
                <a:solidFill>
                  <a:schemeClr val="bg1"/>
                </a:solidFill>
                <a:latin typeface="HelveticaNeueLT Pro 45 Lt" panose="020B0403020202020204" pitchFamily="34" charset="0"/>
              </a:rPr>
              <a:t>WHAT IS AN API CONTRACT?</a:t>
            </a:r>
            <a:endParaRPr lang="bg-BG" dirty="0">
              <a:solidFill>
                <a:schemeClr val="bg1"/>
              </a:solidFill>
            </a:endParaRPr>
          </a:p>
        </p:txBody>
      </p:sp>
      <p:sp>
        <p:nvSpPr>
          <p:cNvPr id="4" name="Textplatzhalter 8">
            <a:extLst>
              <a:ext uri="{FF2B5EF4-FFF2-40B4-BE49-F238E27FC236}">
                <a16:creationId xmlns:a16="http://schemas.microsoft.com/office/drawing/2014/main" id="{0AC7D9E0-11AE-7046-A6FC-0409FDDE0761}"/>
              </a:ext>
            </a:extLst>
          </p:cNvPr>
          <p:cNvSpPr txBox="1">
            <a:spLocks/>
          </p:cNvSpPr>
          <p:nvPr/>
        </p:nvSpPr>
        <p:spPr bwMode="gray">
          <a:xfrm>
            <a:off x="399012" y="1349246"/>
            <a:ext cx="9110748" cy="415950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600" dirty="0">
                <a:solidFill>
                  <a:schemeClr val="bg1"/>
                </a:solidFill>
                <a:latin typeface="Arial" panose="020B0604020202020204" pitchFamily="34" charset="0"/>
                <a:cs typeface="Arial" panose="020B0604020202020204" pitchFamily="34" charset="0"/>
              </a:rPr>
              <a:t>A shared articulation of what an API does in both machine and human readable format.</a:t>
            </a:r>
          </a:p>
          <a:p>
            <a:endParaRPr lang="en-GB" sz="1600" dirty="0">
              <a:solidFill>
                <a:schemeClr val="bg1"/>
              </a:solidFill>
              <a:latin typeface="Arial" panose="020B0604020202020204" pitchFamily="34" charset="0"/>
              <a:cs typeface="Arial" panose="020B0604020202020204" pitchFamily="34" charset="0"/>
            </a:endParaRPr>
          </a:p>
          <a:p>
            <a:r>
              <a:rPr lang="en-GB" sz="1600" dirty="0">
                <a:solidFill>
                  <a:schemeClr val="bg1"/>
                </a:solidFill>
                <a:latin typeface="Arial" panose="020B0604020202020204" pitchFamily="34" charset="0"/>
                <a:cs typeface="Arial" panose="020B0604020202020204" pitchFamily="34" charset="0"/>
              </a:rPr>
              <a:t>Uses tools such as </a:t>
            </a:r>
            <a:r>
              <a:rPr lang="en-GB" sz="1600" dirty="0" err="1">
                <a:solidFill>
                  <a:schemeClr val="bg1"/>
                </a:solidFill>
                <a:latin typeface="Arial" panose="020B0604020202020204" pitchFamily="34" charset="0"/>
                <a:cs typeface="Arial" panose="020B0604020202020204" pitchFamily="34" charset="0"/>
              </a:rPr>
              <a:t>OpenAPI</a:t>
            </a:r>
            <a:r>
              <a:rPr lang="en-GB" sz="1600" dirty="0">
                <a:solidFill>
                  <a:schemeClr val="bg1"/>
                </a:solidFill>
                <a:latin typeface="Arial" panose="020B0604020202020204" pitchFamily="34" charset="0"/>
                <a:cs typeface="Arial" panose="020B0604020202020204" pitchFamily="34" charset="0"/>
              </a:rPr>
              <a:t> to describe the requests and responses of each API. </a:t>
            </a:r>
          </a:p>
          <a:p>
            <a:endParaRPr lang="en-GB" sz="1600" dirty="0">
              <a:solidFill>
                <a:schemeClr val="bg1"/>
              </a:solidFill>
              <a:latin typeface="Arial" panose="020B0604020202020204" pitchFamily="34" charset="0"/>
              <a:cs typeface="Arial" panose="020B0604020202020204" pitchFamily="34" charset="0"/>
            </a:endParaRPr>
          </a:p>
          <a:p>
            <a:r>
              <a:rPr lang="en-GB" sz="1600" dirty="0">
                <a:solidFill>
                  <a:schemeClr val="bg1"/>
                </a:solidFill>
                <a:latin typeface="Arial" panose="020B0604020202020204" pitchFamily="34" charset="0"/>
                <a:cs typeface="Arial" panose="020B0604020202020204" pitchFamily="34" charset="0"/>
              </a:rPr>
              <a:t>It is something that both API provider and consumer agree upon, and get to work developing, delivering, and then integrating and consuming - for an agreed upon price.</a:t>
            </a:r>
          </a:p>
          <a:p>
            <a:endParaRPr lang="en-GB" sz="1600" dirty="0">
              <a:solidFill>
                <a:schemeClr val="bg1"/>
              </a:solidFill>
              <a:latin typeface="Arial" panose="020B0604020202020204" pitchFamily="34" charset="0"/>
              <a:cs typeface="Arial" panose="020B0604020202020204" pitchFamily="34" charset="0"/>
            </a:endParaRPr>
          </a:p>
          <a:p>
            <a:r>
              <a:rPr lang="en-GB" sz="1600" dirty="0">
                <a:solidFill>
                  <a:schemeClr val="bg1"/>
                </a:solidFill>
                <a:latin typeface="Arial" panose="020B0604020202020204" pitchFamily="34" charset="0"/>
                <a:cs typeface="Arial" panose="020B0604020202020204" pitchFamily="34" charset="0"/>
              </a:rPr>
              <a:t>An API contract helps mitigate change, or at least communicates it. </a:t>
            </a:r>
          </a:p>
          <a:p>
            <a:endParaRPr lang="en-GB" sz="1600" dirty="0">
              <a:solidFill>
                <a:schemeClr val="bg1"/>
              </a:solidFill>
              <a:latin typeface="Arial" panose="020B0604020202020204" pitchFamily="34" charset="0"/>
              <a:cs typeface="Arial" panose="020B0604020202020204" pitchFamily="34" charset="0"/>
            </a:endParaRPr>
          </a:p>
          <a:p>
            <a:r>
              <a:rPr lang="en-GB" sz="1600" dirty="0">
                <a:solidFill>
                  <a:schemeClr val="bg1"/>
                </a:solidFill>
                <a:latin typeface="Arial" panose="020B0604020202020204" pitchFamily="34" charset="0"/>
                <a:cs typeface="Arial" panose="020B0604020202020204" pitchFamily="34" charset="0"/>
              </a:rPr>
              <a:t>Providing an </a:t>
            </a:r>
            <a:r>
              <a:rPr lang="en-GB" sz="1600" dirty="0" err="1">
                <a:solidFill>
                  <a:schemeClr val="bg1"/>
                </a:solidFill>
                <a:latin typeface="Arial" panose="020B0604020202020204" pitchFamily="34" charset="0"/>
                <a:cs typeface="Arial" panose="020B0604020202020204" pitchFamily="34" charset="0"/>
              </a:rPr>
              <a:t>OpenAPI</a:t>
            </a:r>
            <a:r>
              <a:rPr lang="en-GB" sz="1600" dirty="0">
                <a:solidFill>
                  <a:schemeClr val="bg1"/>
                </a:solidFill>
                <a:latin typeface="Arial" panose="020B0604020202020204" pitchFamily="34" charset="0"/>
                <a:cs typeface="Arial" panose="020B0604020202020204" pitchFamily="34" charset="0"/>
              </a:rPr>
              <a:t> spec of before each new version, reduces the amount of uncertainty and allows consumers to review the API contract before they commit to it. </a:t>
            </a:r>
          </a:p>
          <a:p>
            <a:endParaRPr lang="en-GB" sz="1600" dirty="0">
              <a:solidFill>
                <a:schemeClr val="bg1"/>
              </a:solidFill>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DA608307-DABC-6A47-B405-FF61064AF163}"/>
              </a:ext>
            </a:extLst>
          </p:cNvPr>
          <p:cNvPicPr>
            <a:picLocks noChangeAspect="1"/>
          </p:cNvPicPr>
          <p:nvPr/>
        </p:nvPicPr>
        <p:blipFill>
          <a:blip r:embed="rId3"/>
          <a:stretch>
            <a:fillRect/>
          </a:stretch>
        </p:blipFill>
        <p:spPr>
          <a:xfrm>
            <a:off x="11326941" y="127915"/>
            <a:ext cx="865059" cy="866981"/>
          </a:xfrm>
          <a:prstGeom prst="rect">
            <a:avLst/>
          </a:prstGeom>
        </p:spPr>
      </p:pic>
      <p:pic>
        <p:nvPicPr>
          <p:cNvPr id="6" name="Graphic 5" descr="Checkbox Crossed with solid fill">
            <a:extLst>
              <a:ext uri="{FF2B5EF4-FFF2-40B4-BE49-F238E27FC236}">
                <a16:creationId xmlns:a16="http://schemas.microsoft.com/office/drawing/2014/main" id="{FABAFFA1-104F-EA48-80C0-A7DB9007062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009686" y="342322"/>
            <a:ext cx="373073" cy="373073"/>
          </a:xfrm>
          <a:prstGeom prst="rect">
            <a:avLst/>
          </a:prstGeom>
        </p:spPr>
      </p:pic>
      <p:pic>
        <p:nvPicPr>
          <p:cNvPr id="7" name="Graphic 6" descr="Checkbox Ticked with solid fill">
            <a:extLst>
              <a:ext uri="{FF2B5EF4-FFF2-40B4-BE49-F238E27FC236}">
                <a16:creationId xmlns:a16="http://schemas.microsoft.com/office/drawing/2014/main" id="{8BA9CB1C-FA60-5A44-BF81-447EE679845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009687" y="93450"/>
            <a:ext cx="373073" cy="373073"/>
          </a:xfrm>
          <a:prstGeom prst="rect">
            <a:avLst/>
          </a:prstGeom>
        </p:spPr>
      </p:pic>
    </p:spTree>
    <p:extLst>
      <p:ext uri="{BB962C8B-B14F-4D97-AF65-F5344CB8AC3E}">
        <p14:creationId xmlns:p14="http://schemas.microsoft.com/office/powerpoint/2010/main" val="3612983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300" fill="hold"/>
                                        <p:tgtEl>
                                          <p:spTgt spid="4">
                                            <p:txEl>
                                              <p:pRg st="0" end="0"/>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4">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 calcmode="lin" valueType="num">
                                      <p:cBhvr additive="base">
                                        <p:cTn id="13" dur="300" fill="hold"/>
                                        <p:tgtEl>
                                          <p:spTgt spid="4">
                                            <p:txEl>
                                              <p:pRg st="2" end="2"/>
                                            </p:txEl>
                                          </p:spTgt>
                                        </p:tgtEl>
                                        <p:attrNameLst>
                                          <p:attrName>ppt_x</p:attrName>
                                        </p:attrNameLst>
                                      </p:cBhvr>
                                      <p:tavLst>
                                        <p:tav tm="0">
                                          <p:val>
                                            <p:strVal val="0-#ppt_w/2"/>
                                          </p:val>
                                        </p:tav>
                                        <p:tav tm="100000">
                                          <p:val>
                                            <p:strVal val="#ppt_x"/>
                                          </p:val>
                                        </p:tav>
                                      </p:tavLst>
                                    </p:anim>
                                    <p:anim calcmode="lin" valueType="num">
                                      <p:cBhvr additive="base">
                                        <p:cTn id="14" dur="300" fill="hold"/>
                                        <p:tgtEl>
                                          <p:spTgt spid="4">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anim calcmode="lin" valueType="num">
                                      <p:cBhvr additive="base">
                                        <p:cTn id="19" dur="300" fill="hold"/>
                                        <p:tgtEl>
                                          <p:spTgt spid="4">
                                            <p:txEl>
                                              <p:pRg st="4" end="4"/>
                                            </p:txEl>
                                          </p:spTgt>
                                        </p:tgtEl>
                                        <p:attrNameLst>
                                          <p:attrName>ppt_x</p:attrName>
                                        </p:attrNameLst>
                                      </p:cBhvr>
                                      <p:tavLst>
                                        <p:tav tm="0">
                                          <p:val>
                                            <p:strVal val="0-#ppt_w/2"/>
                                          </p:val>
                                        </p:tav>
                                        <p:tav tm="100000">
                                          <p:val>
                                            <p:strVal val="#ppt_x"/>
                                          </p:val>
                                        </p:tav>
                                      </p:tavLst>
                                    </p:anim>
                                    <p:anim calcmode="lin" valueType="num">
                                      <p:cBhvr additive="base">
                                        <p:cTn id="20" dur="300" fill="hold"/>
                                        <p:tgtEl>
                                          <p:spTgt spid="4">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anim calcmode="lin" valueType="num">
                                      <p:cBhvr additive="base">
                                        <p:cTn id="25" dur="300" fill="hold"/>
                                        <p:tgtEl>
                                          <p:spTgt spid="4">
                                            <p:txEl>
                                              <p:pRg st="6" end="6"/>
                                            </p:txEl>
                                          </p:spTgt>
                                        </p:tgtEl>
                                        <p:attrNameLst>
                                          <p:attrName>ppt_x</p:attrName>
                                        </p:attrNameLst>
                                      </p:cBhvr>
                                      <p:tavLst>
                                        <p:tav tm="0">
                                          <p:val>
                                            <p:strVal val="0-#ppt_w/2"/>
                                          </p:val>
                                        </p:tav>
                                        <p:tav tm="100000">
                                          <p:val>
                                            <p:strVal val="#ppt_x"/>
                                          </p:val>
                                        </p:tav>
                                      </p:tavLst>
                                    </p:anim>
                                    <p:anim calcmode="lin" valueType="num">
                                      <p:cBhvr additive="base">
                                        <p:cTn id="26" dur="300" fill="hold"/>
                                        <p:tgtEl>
                                          <p:spTgt spid="4">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4">
                                            <p:txEl>
                                              <p:pRg st="8" end="8"/>
                                            </p:txEl>
                                          </p:spTgt>
                                        </p:tgtEl>
                                        <p:attrNameLst>
                                          <p:attrName>style.visibility</p:attrName>
                                        </p:attrNameLst>
                                      </p:cBhvr>
                                      <p:to>
                                        <p:strVal val="visible"/>
                                      </p:to>
                                    </p:set>
                                    <p:anim calcmode="lin" valueType="num">
                                      <p:cBhvr additive="base">
                                        <p:cTn id="31" dur="300" fill="hold"/>
                                        <p:tgtEl>
                                          <p:spTgt spid="4">
                                            <p:txEl>
                                              <p:pRg st="8" end="8"/>
                                            </p:txEl>
                                          </p:spTgt>
                                        </p:tgtEl>
                                        <p:attrNameLst>
                                          <p:attrName>ppt_x</p:attrName>
                                        </p:attrNameLst>
                                      </p:cBhvr>
                                      <p:tavLst>
                                        <p:tav tm="0">
                                          <p:val>
                                            <p:strVal val="0-#ppt_w/2"/>
                                          </p:val>
                                        </p:tav>
                                        <p:tav tm="100000">
                                          <p:val>
                                            <p:strVal val="#ppt_x"/>
                                          </p:val>
                                        </p:tav>
                                      </p:tavLst>
                                    </p:anim>
                                    <p:anim calcmode="lin" valueType="num">
                                      <p:cBhvr additive="base">
                                        <p:cTn id="32" dur="300" fill="hold"/>
                                        <p:tgtEl>
                                          <p:spTgt spid="4">
                                            <p:txEl>
                                              <p:pRg st="8" end="8"/>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platzhalter 8">
            <a:extLst>
              <a:ext uri="{FF2B5EF4-FFF2-40B4-BE49-F238E27FC236}">
                <a16:creationId xmlns:a16="http://schemas.microsoft.com/office/drawing/2014/main" id="{0EC0E3A5-EE5C-7743-BB20-535CBFD683CC}"/>
              </a:ext>
            </a:extLst>
          </p:cNvPr>
          <p:cNvSpPr txBox="1">
            <a:spLocks/>
          </p:cNvSpPr>
          <p:nvPr/>
        </p:nvSpPr>
        <p:spPr bwMode="gray">
          <a:xfrm>
            <a:off x="413610" y="2299482"/>
            <a:ext cx="8979771" cy="368882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600" dirty="0">
                <a:solidFill>
                  <a:schemeClr val="bg1"/>
                </a:solidFill>
                <a:latin typeface="Arial" panose="020B0604020202020204" pitchFamily="34" charset="0"/>
                <a:cs typeface="Arial" panose="020B0604020202020204" pitchFamily="34" charset="0"/>
              </a:rPr>
              <a:t>This sounds great and all, but if there is no way to enforce a contract, people might not keep it.</a:t>
            </a:r>
          </a:p>
          <a:p>
            <a:endParaRPr lang="en-GB" sz="1600" dirty="0">
              <a:solidFill>
                <a:schemeClr val="bg1"/>
              </a:solidFill>
              <a:latin typeface="Arial" panose="020B0604020202020204" pitchFamily="34" charset="0"/>
              <a:cs typeface="Arial" panose="020B0604020202020204" pitchFamily="34" charset="0"/>
            </a:endParaRPr>
          </a:p>
          <a:p>
            <a:r>
              <a:rPr lang="en-GB" sz="1600" dirty="0">
                <a:solidFill>
                  <a:schemeClr val="bg1"/>
                </a:solidFill>
                <a:latin typeface="Arial" panose="020B0604020202020204" pitchFamily="34" charset="0"/>
                <a:cs typeface="Arial" panose="020B0604020202020204" pitchFamily="34" charset="0"/>
              </a:rPr>
              <a:t>This can have monstrous consequences.</a:t>
            </a:r>
          </a:p>
          <a:p>
            <a:pPr marL="0" indent="0">
              <a:buNone/>
            </a:pPr>
            <a:endParaRPr lang="en-GB" sz="1600" dirty="0">
              <a:solidFill>
                <a:schemeClr val="bg1"/>
              </a:solidFill>
              <a:latin typeface="Arial" panose="020B0604020202020204" pitchFamily="34" charset="0"/>
              <a:cs typeface="Arial" panose="020B0604020202020204" pitchFamily="34" charset="0"/>
            </a:endParaRPr>
          </a:p>
          <a:p>
            <a:r>
              <a:rPr lang="en-GB" sz="1600" dirty="0">
                <a:solidFill>
                  <a:schemeClr val="bg1"/>
                </a:solidFill>
                <a:latin typeface="Arial" panose="020B0604020202020204" pitchFamily="34" charset="0"/>
                <a:cs typeface="Arial" panose="020B0604020202020204" pitchFamily="34" charset="0"/>
              </a:rPr>
              <a:t>If only there was a way and relevant tools to change this?!?</a:t>
            </a:r>
          </a:p>
          <a:p>
            <a:endParaRPr lang="en-GB" sz="1600" dirty="0">
              <a:solidFill>
                <a:schemeClr val="bg1"/>
              </a:solidFill>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66BD0F3F-6245-F941-8979-6E9D43942B9A}"/>
              </a:ext>
            </a:extLst>
          </p:cNvPr>
          <p:cNvPicPr>
            <a:picLocks noChangeAspect="1"/>
          </p:cNvPicPr>
          <p:nvPr/>
        </p:nvPicPr>
        <p:blipFill>
          <a:blip r:embed="rId3"/>
          <a:stretch>
            <a:fillRect/>
          </a:stretch>
        </p:blipFill>
        <p:spPr>
          <a:xfrm>
            <a:off x="11325485" y="127915"/>
            <a:ext cx="865059" cy="866981"/>
          </a:xfrm>
          <a:prstGeom prst="rect">
            <a:avLst/>
          </a:prstGeom>
        </p:spPr>
      </p:pic>
      <p:pic>
        <p:nvPicPr>
          <p:cNvPr id="6" name="Graphic 5" descr="Checkbox Crossed with solid fill">
            <a:extLst>
              <a:ext uri="{FF2B5EF4-FFF2-40B4-BE49-F238E27FC236}">
                <a16:creationId xmlns:a16="http://schemas.microsoft.com/office/drawing/2014/main" id="{A2BEAC2D-DA0C-0F4F-9C57-8E1BB7236E3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008230" y="342322"/>
            <a:ext cx="373073" cy="373073"/>
          </a:xfrm>
          <a:prstGeom prst="rect">
            <a:avLst/>
          </a:prstGeom>
        </p:spPr>
      </p:pic>
      <p:pic>
        <p:nvPicPr>
          <p:cNvPr id="7" name="Graphic 6" descr="Checkbox Ticked with solid fill">
            <a:extLst>
              <a:ext uri="{FF2B5EF4-FFF2-40B4-BE49-F238E27FC236}">
                <a16:creationId xmlns:a16="http://schemas.microsoft.com/office/drawing/2014/main" id="{689D8AB8-47E4-7F4A-B540-E3F7AE0C8AB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008231" y="93450"/>
            <a:ext cx="373073" cy="373073"/>
          </a:xfrm>
          <a:prstGeom prst="rect">
            <a:avLst/>
          </a:prstGeom>
        </p:spPr>
      </p:pic>
      <p:sp>
        <p:nvSpPr>
          <p:cNvPr id="8" name="Title 1">
            <a:extLst>
              <a:ext uri="{FF2B5EF4-FFF2-40B4-BE49-F238E27FC236}">
                <a16:creationId xmlns:a16="http://schemas.microsoft.com/office/drawing/2014/main" id="{5BDF9435-10DD-C84F-BB5E-EA3CA6EE0B8C}"/>
              </a:ext>
            </a:extLst>
          </p:cNvPr>
          <p:cNvSpPr txBox="1">
            <a:spLocks/>
          </p:cNvSpPr>
          <p:nvPr/>
        </p:nvSpPr>
        <p:spPr>
          <a:xfrm>
            <a:off x="0" y="0"/>
            <a:ext cx="5647113" cy="1044488"/>
          </a:xfrm>
          <a:prstGeom prst="rect">
            <a:avLst/>
          </a:prstGeom>
        </p:spPr>
        <p:txBody>
          <a:bodyPr vert="horz" lIns="91440" tIns="45720" rIns="91440" bIns="45720" rtlCol="0" anchor="b">
            <a:normAutofit fontScale="67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dirty="0">
                <a:solidFill>
                  <a:schemeClr val="bg1"/>
                </a:solidFill>
                <a:latin typeface="HelveticaNeueLT Pro 45 Lt" panose="020B0403020202020204" pitchFamily="34" charset="0"/>
              </a:rPr>
              <a:t>WHAT IS AN API CONTRACT?</a:t>
            </a:r>
            <a:endParaRPr lang="bg-BG" dirty="0">
              <a:solidFill>
                <a:schemeClr val="bg1"/>
              </a:solidFill>
            </a:endParaRPr>
          </a:p>
        </p:txBody>
      </p:sp>
    </p:spTree>
    <p:extLst>
      <p:ext uri="{BB962C8B-B14F-4D97-AF65-F5344CB8AC3E}">
        <p14:creationId xmlns:p14="http://schemas.microsoft.com/office/powerpoint/2010/main" val="2156965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300" fill="hold"/>
                                        <p:tgtEl>
                                          <p:spTgt spid="4">
                                            <p:txEl>
                                              <p:pRg st="0" end="0"/>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4">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 calcmode="lin" valueType="num">
                                      <p:cBhvr additive="base">
                                        <p:cTn id="13" dur="300" fill="hold"/>
                                        <p:tgtEl>
                                          <p:spTgt spid="4">
                                            <p:txEl>
                                              <p:pRg st="2" end="2"/>
                                            </p:txEl>
                                          </p:spTgt>
                                        </p:tgtEl>
                                        <p:attrNameLst>
                                          <p:attrName>ppt_x</p:attrName>
                                        </p:attrNameLst>
                                      </p:cBhvr>
                                      <p:tavLst>
                                        <p:tav tm="0">
                                          <p:val>
                                            <p:strVal val="0-#ppt_w/2"/>
                                          </p:val>
                                        </p:tav>
                                        <p:tav tm="100000">
                                          <p:val>
                                            <p:strVal val="#ppt_x"/>
                                          </p:val>
                                        </p:tav>
                                      </p:tavLst>
                                    </p:anim>
                                    <p:anim calcmode="lin" valueType="num">
                                      <p:cBhvr additive="base">
                                        <p:cTn id="14" dur="300" fill="hold"/>
                                        <p:tgtEl>
                                          <p:spTgt spid="4">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anim calcmode="lin" valueType="num">
                                      <p:cBhvr additive="base">
                                        <p:cTn id="19" dur="300" fill="hold"/>
                                        <p:tgtEl>
                                          <p:spTgt spid="4">
                                            <p:txEl>
                                              <p:pRg st="4" end="4"/>
                                            </p:txEl>
                                          </p:spTgt>
                                        </p:tgtEl>
                                        <p:attrNameLst>
                                          <p:attrName>ppt_x</p:attrName>
                                        </p:attrNameLst>
                                      </p:cBhvr>
                                      <p:tavLst>
                                        <p:tav tm="0">
                                          <p:val>
                                            <p:strVal val="0-#ppt_w/2"/>
                                          </p:val>
                                        </p:tav>
                                        <p:tav tm="100000">
                                          <p:val>
                                            <p:strVal val="#ppt_x"/>
                                          </p:val>
                                        </p:tav>
                                      </p:tavLst>
                                    </p:anim>
                                    <p:anim calcmode="lin" valueType="num">
                                      <p:cBhvr additive="base">
                                        <p:cTn id="20" dur="300" fill="hold"/>
                                        <p:tgtEl>
                                          <p:spTgt spid="4">
                                            <p:txEl>
                                              <p:pRg st="4" end="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ctrTitle"/>
          </p:nvPr>
        </p:nvSpPr>
        <p:spPr>
          <a:xfrm>
            <a:off x="595820" y="2235200"/>
            <a:ext cx="9144000" cy="2387600"/>
          </a:xfrm>
        </p:spPr>
        <p:txBody>
          <a:bodyPr>
            <a:normAutofit/>
          </a:bodyPr>
          <a:lstStyle/>
          <a:p>
            <a:r>
              <a:rPr lang="en-GB" dirty="0">
                <a:solidFill>
                  <a:schemeClr val="bg1"/>
                </a:solidFill>
                <a:latin typeface="Arial" panose="020B0604020202020204" pitchFamily="34" charset="0"/>
                <a:cs typeface="Arial" panose="020B0604020202020204" pitchFamily="34" charset="0"/>
              </a:rPr>
              <a:t>CONTRACT FIRST DEVELOPMENT</a:t>
            </a:r>
            <a:endParaRPr lang="bg-BG" dirty="0">
              <a:solidFill>
                <a:schemeClr val="bg1"/>
              </a:solidFill>
            </a:endParaRPr>
          </a:p>
        </p:txBody>
      </p:sp>
      <p:pic>
        <p:nvPicPr>
          <p:cNvPr id="4" name="Picture 3">
            <a:extLst>
              <a:ext uri="{FF2B5EF4-FFF2-40B4-BE49-F238E27FC236}">
                <a16:creationId xmlns:a16="http://schemas.microsoft.com/office/drawing/2014/main" id="{E055E48B-AC38-2D49-87AE-37EA0F7784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77957" y="-614027"/>
            <a:ext cx="2062026" cy="2742743"/>
          </a:xfrm>
          <a:prstGeom prst="rect">
            <a:avLst/>
          </a:prstGeom>
        </p:spPr>
      </p:pic>
    </p:spTree>
    <p:extLst>
      <p:ext uri="{BB962C8B-B14F-4D97-AF65-F5344CB8AC3E}">
        <p14:creationId xmlns:p14="http://schemas.microsoft.com/office/powerpoint/2010/main" val="187127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01E5297A-3C28-B147-A36B-2027B2330368}"/>
              </a:ext>
            </a:extLst>
          </p:cNvPr>
          <p:cNvSpPr txBox="1">
            <a:spLocks/>
          </p:cNvSpPr>
          <p:nvPr/>
        </p:nvSpPr>
        <p:spPr>
          <a:xfrm>
            <a:off x="0" y="0"/>
            <a:ext cx="5647113" cy="1044488"/>
          </a:xfrm>
          <a:prstGeom prst="rect">
            <a:avLst/>
          </a:prstGeom>
        </p:spPr>
        <p:txBody>
          <a:bodyPr vert="horz" lIns="91440" tIns="45720" rIns="91440" bIns="45720" rtlCol="0" anchor="b">
            <a:normAutofit fontScale="67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dirty="0">
                <a:solidFill>
                  <a:schemeClr val="bg1"/>
                </a:solidFill>
                <a:latin typeface="HelveticaNeueLT Pro 45 Lt" panose="020B0403020202020204" pitchFamily="34" charset="0"/>
              </a:rPr>
              <a:t>WHAT IS CONTRACT FIRST DEV?</a:t>
            </a:r>
            <a:endParaRPr lang="bg-BG" dirty="0">
              <a:solidFill>
                <a:schemeClr val="bg1"/>
              </a:solidFill>
            </a:endParaRPr>
          </a:p>
        </p:txBody>
      </p:sp>
      <p:sp>
        <p:nvSpPr>
          <p:cNvPr id="3" name="Textplatzhalter 8">
            <a:extLst>
              <a:ext uri="{FF2B5EF4-FFF2-40B4-BE49-F238E27FC236}">
                <a16:creationId xmlns:a16="http://schemas.microsoft.com/office/drawing/2014/main" id="{5B0D9610-1BB0-AE49-8C03-198BA2AB4A18}"/>
              </a:ext>
            </a:extLst>
          </p:cNvPr>
          <p:cNvSpPr txBox="1">
            <a:spLocks/>
          </p:cNvSpPr>
          <p:nvPr/>
        </p:nvSpPr>
        <p:spPr bwMode="gray">
          <a:xfrm>
            <a:off x="396985" y="1817856"/>
            <a:ext cx="9287341" cy="407586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600" dirty="0">
                <a:solidFill>
                  <a:schemeClr val="bg1"/>
                </a:solidFill>
                <a:latin typeface="Arial" panose="020B0604020202020204" pitchFamily="34" charset="0"/>
                <a:cs typeface="Arial" panose="020B0604020202020204" pitchFamily="34" charset="0"/>
              </a:rPr>
              <a:t>Contract First Development is about making your intent clear across internal and external team members.</a:t>
            </a:r>
          </a:p>
          <a:p>
            <a:endParaRPr lang="en-GB" sz="1600" dirty="0">
              <a:solidFill>
                <a:schemeClr val="bg1"/>
              </a:solidFill>
              <a:latin typeface="Arial" panose="020B0604020202020204" pitchFamily="34" charset="0"/>
              <a:cs typeface="Arial" panose="020B0604020202020204" pitchFamily="34" charset="0"/>
            </a:endParaRPr>
          </a:p>
          <a:p>
            <a:r>
              <a:rPr lang="en-GB" sz="1600" dirty="0">
                <a:solidFill>
                  <a:schemeClr val="bg1"/>
                </a:solidFill>
                <a:latin typeface="Arial" panose="020B0604020202020204" pitchFamily="34" charset="0"/>
                <a:cs typeface="Arial" panose="020B0604020202020204" pitchFamily="34" charset="0"/>
              </a:rPr>
              <a:t>By using a tool like </a:t>
            </a:r>
            <a:r>
              <a:rPr lang="en-GB" sz="1600" dirty="0" err="1">
                <a:solidFill>
                  <a:schemeClr val="bg1"/>
                </a:solidFill>
                <a:latin typeface="Arial" panose="020B0604020202020204" pitchFamily="34" charset="0"/>
                <a:cs typeface="Arial" panose="020B0604020202020204" pitchFamily="34" charset="0"/>
              </a:rPr>
              <a:t>OpenAPI</a:t>
            </a:r>
            <a:r>
              <a:rPr lang="en-GB" sz="1600" dirty="0">
                <a:solidFill>
                  <a:schemeClr val="bg1"/>
                </a:solidFill>
                <a:latin typeface="Arial" panose="020B0604020202020204" pitchFamily="34" charset="0"/>
                <a:cs typeface="Arial" panose="020B0604020202020204" pitchFamily="34" charset="0"/>
              </a:rPr>
              <a:t> we define our programming API clearly at the outset. </a:t>
            </a:r>
          </a:p>
          <a:p>
            <a:endParaRPr lang="en-GB" sz="1600" dirty="0">
              <a:solidFill>
                <a:schemeClr val="bg1"/>
              </a:solidFill>
              <a:latin typeface="Arial" panose="020B0604020202020204" pitchFamily="34" charset="0"/>
              <a:cs typeface="Arial" panose="020B0604020202020204" pitchFamily="34" charset="0"/>
            </a:endParaRPr>
          </a:p>
          <a:p>
            <a:r>
              <a:rPr lang="en-GB" sz="1600" dirty="0">
                <a:solidFill>
                  <a:schemeClr val="bg1"/>
                </a:solidFill>
                <a:latin typeface="Arial" panose="020B0604020202020204" pitchFamily="34" charset="0"/>
                <a:cs typeface="Arial" panose="020B0604020202020204" pitchFamily="34" charset="0"/>
              </a:rPr>
              <a:t>We also update the contract before implementing any changes.</a:t>
            </a:r>
          </a:p>
          <a:p>
            <a:endParaRPr lang="en-GB" sz="1600" dirty="0">
              <a:solidFill>
                <a:schemeClr val="bg1"/>
              </a:solidFill>
              <a:latin typeface="Arial" panose="020B0604020202020204" pitchFamily="34" charset="0"/>
              <a:cs typeface="Arial" panose="020B0604020202020204" pitchFamily="34" charset="0"/>
            </a:endParaRPr>
          </a:p>
        </p:txBody>
      </p:sp>
      <p:pic>
        <p:nvPicPr>
          <p:cNvPr id="4" name="Picture 3" descr="Application, icon&#10;&#10;Description automatically generated">
            <a:extLst>
              <a:ext uri="{FF2B5EF4-FFF2-40B4-BE49-F238E27FC236}">
                <a16:creationId xmlns:a16="http://schemas.microsoft.com/office/drawing/2014/main" id="{4E262FB0-9B32-624E-AABD-FA76FE8FA4AB}"/>
              </a:ext>
            </a:extLst>
          </p:cNvPr>
          <p:cNvPicPr>
            <a:picLocks noChangeAspect="1"/>
          </p:cNvPicPr>
          <p:nvPr/>
        </p:nvPicPr>
        <p:blipFill>
          <a:blip r:embed="rId3"/>
          <a:stretch>
            <a:fillRect/>
          </a:stretch>
        </p:blipFill>
        <p:spPr>
          <a:xfrm>
            <a:off x="8487295" y="3224179"/>
            <a:ext cx="3120923" cy="3135621"/>
          </a:xfrm>
          <a:prstGeom prst="rect">
            <a:avLst/>
          </a:prstGeom>
          <a:noFill/>
        </p:spPr>
      </p:pic>
      <p:sp>
        <p:nvSpPr>
          <p:cNvPr id="6" name="Heart 5">
            <a:extLst>
              <a:ext uri="{FF2B5EF4-FFF2-40B4-BE49-F238E27FC236}">
                <a16:creationId xmlns:a16="http://schemas.microsoft.com/office/drawing/2014/main" id="{39E56B15-AD38-5A4D-99CB-10E6122F5370}"/>
              </a:ext>
            </a:extLst>
          </p:cNvPr>
          <p:cNvSpPr/>
          <p:nvPr/>
        </p:nvSpPr>
        <p:spPr>
          <a:xfrm rot="18855575">
            <a:off x="8904957" y="3692320"/>
            <a:ext cx="318961" cy="251138"/>
          </a:xfrm>
          <a:prstGeom prst="heart">
            <a:avLst/>
          </a:prstGeom>
          <a:solidFill>
            <a:srgbClr val="70267D"/>
          </a:solidFill>
          <a:ln>
            <a:solidFill>
              <a:srgbClr val="7026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pic>
        <p:nvPicPr>
          <p:cNvPr id="7" name="Picture 6">
            <a:extLst>
              <a:ext uri="{FF2B5EF4-FFF2-40B4-BE49-F238E27FC236}">
                <a16:creationId xmlns:a16="http://schemas.microsoft.com/office/drawing/2014/main" id="{2CBD77F4-8FB8-C24E-BEA3-C71EF7FE89AB}"/>
              </a:ext>
            </a:extLst>
          </p:cNvPr>
          <p:cNvPicPr>
            <a:picLocks noChangeAspect="1"/>
          </p:cNvPicPr>
          <p:nvPr/>
        </p:nvPicPr>
        <p:blipFill>
          <a:blip r:embed="rId4"/>
          <a:stretch>
            <a:fillRect/>
          </a:stretch>
        </p:blipFill>
        <p:spPr>
          <a:xfrm>
            <a:off x="11326941" y="127915"/>
            <a:ext cx="865059" cy="866981"/>
          </a:xfrm>
          <a:prstGeom prst="rect">
            <a:avLst/>
          </a:prstGeom>
        </p:spPr>
      </p:pic>
      <p:pic>
        <p:nvPicPr>
          <p:cNvPr id="8" name="Graphic 7" descr="Checkbox Crossed with solid fill">
            <a:extLst>
              <a:ext uri="{FF2B5EF4-FFF2-40B4-BE49-F238E27FC236}">
                <a16:creationId xmlns:a16="http://schemas.microsoft.com/office/drawing/2014/main" id="{E25D288D-B5F2-FB4B-81A5-29D0A3E7ABC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009686" y="342322"/>
            <a:ext cx="373073" cy="373073"/>
          </a:xfrm>
          <a:prstGeom prst="rect">
            <a:avLst/>
          </a:prstGeom>
        </p:spPr>
      </p:pic>
      <p:pic>
        <p:nvPicPr>
          <p:cNvPr id="9" name="Graphic 8" descr="Checkbox Ticked with solid fill">
            <a:extLst>
              <a:ext uri="{FF2B5EF4-FFF2-40B4-BE49-F238E27FC236}">
                <a16:creationId xmlns:a16="http://schemas.microsoft.com/office/drawing/2014/main" id="{34C29ECA-D51B-4741-900E-A63C93681A2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1009687" y="93450"/>
            <a:ext cx="373073" cy="373073"/>
          </a:xfrm>
          <a:prstGeom prst="rect">
            <a:avLst/>
          </a:prstGeom>
        </p:spPr>
      </p:pic>
    </p:spTree>
    <p:extLst>
      <p:ext uri="{BB962C8B-B14F-4D97-AF65-F5344CB8AC3E}">
        <p14:creationId xmlns:p14="http://schemas.microsoft.com/office/powerpoint/2010/main" val="1583352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3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3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14" dur="300" fill="hold"/>
                                        <p:tgtEl>
                                          <p:spTgt spid="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 calcmode="lin" valueType="num">
                                      <p:cBhvr additive="base">
                                        <p:cTn id="19" dur="300" fill="hold"/>
                                        <p:tgtEl>
                                          <p:spTgt spid="3">
                                            <p:txEl>
                                              <p:pRg st="4" end="4"/>
                                            </p:txEl>
                                          </p:spTgt>
                                        </p:tgtEl>
                                        <p:attrNameLst>
                                          <p:attrName>ppt_x</p:attrName>
                                        </p:attrNameLst>
                                      </p:cBhvr>
                                      <p:tavLst>
                                        <p:tav tm="0">
                                          <p:val>
                                            <p:strVal val="0-#ppt_w/2"/>
                                          </p:val>
                                        </p:tav>
                                        <p:tav tm="100000">
                                          <p:val>
                                            <p:strVal val="#ppt_x"/>
                                          </p:val>
                                        </p:tav>
                                      </p:tavLst>
                                    </p:anim>
                                    <p:anim calcmode="lin" valueType="num">
                                      <p:cBhvr additive="base">
                                        <p:cTn id="20" dur="300" fill="hold"/>
                                        <p:tgtEl>
                                          <p:spTgt spid="3">
                                            <p:txEl>
                                              <p:pRg st="4" end="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0" y="0"/>
            <a:ext cx="11430000" cy="6858000"/>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46350" y="0"/>
            <a:ext cx="9645650" cy="6858000"/>
          </a:xfrm>
          <a:prstGeom prst="rect">
            <a:avLst/>
          </a:prstGeom>
        </p:spPr>
      </p:pic>
      <p:sp>
        <p:nvSpPr>
          <p:cNvPr id="7" name="Inhaltsplatzhalter 1">
            <a:extLst>
              <a:ext uri="{FF2B5EF4-FFF2-40B4-BE49-F238E27FC236}">
                <a16:creationId xmlns:a16="http://schemas.microsoft.com/office/drawing/2014/main" id="{674F0F67-A2A2-7747-821B-74DB9EA08A30}"/>
              </a:ext>
            </a:extLst>
          </p:cNvPr>
          <p:cNvSpPr txBox="1">
            <a:spLocks/>
          </p:cNvSpPr>
          <p:nvPr/>
        </p:nvSpPr>
        <p:spPr>
          <a:xfrm>
            <a:off x="6073833" y="1309567"/>
            <a:ext cx="6118167" cy="4238865"/>
          </a:xfr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sz="1600" b="1" dirty="0">
                <a:solidFill>
                  <a:schemeClr val="bg1"/>
                </a:solidFill>
              </a:rPr>
              <a:t>01</a:t>
            </a:r>
            <a:r>
              <a:rPr lang="de-DE" sz="1600" dirty="0">
                <a:solidFill>
                  <a:schemeClr val="bg1"/>
                </a:solidFill>
              </a:rPr>
              <a:t>	 INTRODUCTION</a:t>
            </a:r>
          </a:p>
          <a:p>
            <a:pPr marL="0" indent="0">
              <a:buNone/>
            </a:pPr>
            <a:r>
              <a:rPr lang="de-DE" sz="1600" b="1" dirty="0">
                <a:solidFill>
                  <a:schemeClr val="bg1"/>
                </a:solidFill>
              </a:rPr>
              <a:t>02</a:t>
            </a:r>
            <a:r>
              <a:rPr lang="de-DE" sz="1600" dirty="0">
                <a:solidFill>
                  <a:schemeClr val="bg1"/>
                </a:solidFill>
              </a:rPr>
              <a:t>	DESIGN FIRST VS. CODE FIRST</a:t>
            </a:r>
          </a:p>
          <a:p>
            <a:pPr marL="0" indent="0">
              <a:buNone/>
            </a:pPr>
            <a:r>
              <a:rPr lang="de-DE" sz="1600" b="1" dirty="0">
                <a:solidFill>
                  <a:schemeClr val="bg1"/>
                </a:solidFill>
              </a:rPr>
              <a:t>03</a:t>
            </a:r>
            <a:r>
              <a:rPr lang="de-DE" sz="1600" dirty="0">
                <a:solidFill>
                  <a:schemeClr val="bg1"/>
                </a:solidFill>
              </a:rPr>
              <a:t>	</a:t>
            </a:r>
            <a:r>
              <a:rPr lang="en-GB" sz="1600" dirty="0">
                <a:solidFill>
                  <a:schemeClr val="bg1"/>
                </a:solidFill>
                <a:latin typeface="Arial" panose="020B0604020202020204" pitchFamily="34" charset="0"/>
                <a:cs typeface="Arial" panose="020B0604020202020204" pitchFamily="34" charset="0"/>
              </a:rPr>
              <a:t> CHOOSING THE RIGHT APPROACH FOR YOUR API</a:t>
            </a:r>
            <a:endParaRPr lang="de-DE" sz="1600" dirty="0">
              <a:solidFill>
                <a:schemeClr val="bg1"/>
              </a:solidFill>
            </a:endParaRPr>
          </a:p>
          <a:p>
            <a:pPr marL="0" indent="0">
              <a:buNone/>
            </a:pPr>
            <a:r>
              <a:rPr lang="de-DE" sz="1600" b="1" dirty="0">
                <a:solidFill>
                  <a:schemeClr val="bg1"/>
                </a:solidFill>
              </a:rPr>
              <a:t>04</a:t>
            </a:r>
            <a:r>
              <a:rPr lang="de-DE" sz="1600" dirty="0">
                <a:solidFill>
                  <a:schemeClr val="bg1"/>
                </a:solidFill>
              </a:rPr>
              <a:t>	</a:t>
            </a:r>
            <a:r>
              <a:rPr lang="en-GB" sz="1600" dirty="0">
                <a:solidFill>
                  <a:schemeClr val="bg1"/>
                </a:solidFill>
                <a:latin typeface="Arial" panose="020B0604020202020204" pitchFamily="34" charset="0"/>
                <a:cs typeface="Arial" panose="020B0604020202020204" pitchFamily="34" charset="0"/>
              </a:rPr>
              <a:t>API FIRST APPROACH</a:t>
            </a:r>
            <a:endParaRPr lang="de-DE" sz="1600" dirty="0">
              <a:solidFill>
                <a:schemeClr val="bg1"/>
              </a:solidFill>
            </a:endParaRPr>
          </a:p>
          <a:p>
            <a:pPr marL="0" indent="0">
              <a:buNone/>
            </a:pPr>
            <a:r>
              <a:rPr lang="de-DE" sz="1600" b="1" dirty="0">
                <a:solidFill>
                  <a:schemeClr val="bg1"/>
                </a:solidFill>
              </a:rPr>
              <a:t>05</a:t>
            </a:r>
            <a:r>
              <a:rPr lang="de-DE" sz="1600" dirty="0">
                <a:solidFill>
                  <a:schemeClr val="bg1"/>
                </a:solidFill>
              </a:rPr>
              <a:t>	</a:t>
            </a:r>
            <a:r>
              <a:rPr lang="en-GB" sz="1600" dirty="0">
                <a:solidFill>
                  <a:schemeClr val="bg1"/>
                </a:solidFill>
                <a:latin typeface="Arial" panose="020B0604020202020204" pitchFamily="34" charset="0"/>
                <a:cs typeface="Arial" panose="020B0604020202020204" pitchFamily="34" charset="0"/>
              </a:rPr>
              <a:t> YOUR API IS YOUR CONTRACT</a:t>
            </a:r>
            <a:endParaRPr lang="de-DE" sz="1600" dirty="0">
              <a:solidFill>
                <a:schemeClr val="bg1"/>
              </a:solidFill>
            </a:endParaRPr>
          </a:p>
          <a:p>
            <a:pPr marL="0" indent="0">
              <a:buNone/>
            </a:pPr>
            <a:r>
              <a:rPr lang="de-DE" sz="1600" b="1" dirty="0">
                <a:solidFill>
                  <a:schemeClr val="bg1"/>
                </a:solidFill>
              </a:rPr>
              <a:t>06</a:t>
            </a:r>
            <a:r>
              <a:rPr lang="de-DE" sz="1600" dirty="0">
                <a:solidFill>
                  <a:schemeClr val="bg1"/>
                </a:solidFill>
              </a:rPr>
              <a:t>	</a:t>
            </a:r>
            <a:r>
              <a:rPr lang="en-GB" sz="1600" dirty="0">
                <a:solidFill>
                  <a:schemeClr val="bg1"/>
                </a:solidFill>
                <a:latin typeface="Arial" panose="020B0604020202020204" pitchFamily="34" charset="0"/>
                <a:cs typeface="Arial" panose="020B0604020202020204" pitchFamily="34" charset="0"/>
              </a:rPr>
              <a:t> CONTRACT FIRST DEV</a:t>
            </a:r>
            <a:endParaRPr lang="de-DE" sz="1600" dirty="0">
              <a:solidFill>
                <a:schemeClr val="bg1"/>
              </a:solidFill>
            </a:endParaRPr>
          </a:p>
          <a:p>
            <a:pPr marL="0" indent="0">
              <a:buNone/>
            </a:pPr>
            <a:r>
              <a:rPr lang="de-DE" sz="1600" b="1" dirty="0">
                <a:solidFill>
                  <a:schemeClr val="bg1"/>
                </a:solidFill>
              </a:rPr>
              <a:t>07</a:t>
            </a:r>
            <a:r>
              <a:rPr lang="de-DE" sz="1600" dirty="0">
                <a:solidFill>
                  <a:schemeClr val="bg1"/>
                </a:solidFill>
              </a:rPr>
              <a:t>	</a:t>
            </a:r>
            <a:r>
              <a:rPr lang="en-GB" sz="1600" dirty="0">
                <a:solidFill>
                  <a:schemeClr val="bg1"/>
                </a:solidFill>
                <a:latin typeface="Arial" panose="020B0604020202020204" pitchFamily="34" charset="0"/>
                <a:cs typeface="Arial" panose="020B0604020202020204" pitchFamily="34" charset="0"/>
              </a:rPr>
              <a:t>TOOLING</a:t>
            </a:r>
            <a:endParaRPr lang="de-DE" sz="1600" dirty="0">
              <a:solidFill>
                <a:schemeClr val="bg1"/>
              </a:solidFill>
            </a:endParaRPr>
          </a:p>
          <a:p>
            <a:pPr marL="0" indent="0">
              <a:buNone/>
            </a:pPr>
            <a:r>
              <a:rPr lang="de-DE" sz="1600" b="1" dirty="0">
                <a:solidFill>
                  <a:schemeClr val="bg1"/>
                </a:solidFill>
              </a:rPr>
              <a:t>08</a:t>
            </a:r>
            <a:r>
              <a:rPr lang="de-DE" sz="1600" dirty="0">
                <a:solidFill>
                  <a:schemeClr val="bg1"/>
                </a:solidFill>
              </a:rPr>
              <a:t>	</a:t>
            </a:r>
            <a:r>
              <a:rPr lang="en-GB" sz="1600" dirty="0">
                <a:solidFill>
                  <a:schemeClr val="bg1"/>
                </a:solidFill>
                <a:latin typeface="Arial" panose="020B0604020202020204" pitchFamily="34" charset="0"/>
                <a:cs typeface="Arial" panose="020B0604020202020204" pitchFamily="34" charset="0"/>
              </a:rPr>
              <a:t>DEMO</a:t>
            </a:r>
            <a:endParaRPr lang="de-DE" sz="1600" dirty="0">
              <a:solidFill>
                <a:schemeClr val="bg1"/>
              </a:solidFill>
            </a:endParaRPr>
          </a:p>
          <a:p>
            <a:pPr marL="0" indent="0">
              <a:buNone/>
            </a:pPr>
            <a:r>
              <a:rPr lang="de-DE" sz="1600" b="1" dirty="0">
                <a:solidFill>
                  <a:schemeClr val="bg1"/>
                </a:solidFill>
              </a:rPr>
              <a:t>09</a:t>
            </a:r>
            <a:r>
              <a:rPr lang="de-DE" sz="1600" dirty="0">
                <a:solidFill>
                  <a:schemeClr val="bg1"/>
                </a:solidFill>
              </a:rPr>
              <a:t>	RECAP</a:t>
            </a:r>
          </a:p>
          <a:p>
            <a:pPr marL="0" indent="0">
              <a:buNone/>
            </a:pPr>
            <a:r>
              <a:rPr lang="de-DE" sz="1600" b="1" dirty="0">
                <a:solidFill>
                  <a:schemeClr val="bg1"/>
                </a:solidFill>
              </a:rPr>
              <a:t>10</a:t>
            </a:r>
            <a:r>
              <a:rPr lang="de-DE" sz="1600" dirty="0">
                <a:solidFill>
                  <a:schemeClr val="bg1"/>
                </a:solidFill>
              </a:rPr>
              <a:t>	REFERENCES</a:t>
            </a:r>
          </a:p>
          <a:p>
            <a:pPr marL="0" indent="0">
              <a:buNone/>
            </a:pPr>
            <a:r>
              <a:rPr lang="de-DE" sz="1600" b="1" dirty="0">
                <a:solidFill>
                  <a:schemeClr val="bg1"/>
                </a:solidFill>
              </a:rPr>
              <a:t>11</a:t>
            </a:r>
            <a:r>
              <a:rPr lang="de-DE" sz="1600" dirty="0">
                <a:solidFill>
                  <a:schemeClr val="bg1"/>
                </a:solidFill>
              </a:rPr>
              <a:t>	QUESTIONS</a:t>
            </a:r>
          </a:p>
        </p:txBody>
      </p:sp>
      <p:sp>
        <p:nvSpPr>
          <p:cNvPr id="6" name="Title 1">
            <a:extLst>
              <a:ext uri="{FF2B5EF4-FFF2-40B4-BE49-F238E27FC236}">
                <a16:creationId xmlns:a16="http://schemas.microsoft.com/office/drawing/2014/main" id="{BFDB4DDA-065B-2641-B8EE-770F73D94951}"/>
              </a:ext>
            </a:extLst>
          </p:cNvPr>
          <p:cNvSpPr txBox="1">
            <a:spLocks/>
          </p:cNvSpPr>
          <p:nvPr/>
        </p:nvSpPr>
        <p:spPr>
          <a:xfrm>
            <a:off x="0" y="0"/>
            <a:ext cx="5647113" cy="1044488"/>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dirty="0">
                <a:solidFill>
                  <a:schemeClr val="bg1"/>
                </a:solidFill>
                <a:latin typeface="HelveticaNeueLT Pro 45 Lt" panose="020B0403020202020204" pitchFamily="34" charset="0"/>
              </a:rPr>
              <a:t>Agenda</a:t>
            </a:r>
            <a:endParaRPr lang="bg-BG" dirty="0">
              <a:solidFill>
                <a:schemeClr val="bg1"/>
              </a:solidFill>
            </a:endParaRPr>
          </a:p>
        </p:txBody>
      </p:sp>
      <p:pic>
        <p:nvPicPr>
          <p:cNvPr id="8" name="Picture 7">
            <a:extLst>
              <a:ext uri="{FF2B5EF4-FFF2-40B4-BE49-F238E27FC236}">
                <a16:creationId xmlns:a16="http://schemas.microsoft.com/office/drawing/2014/main" id="{EE43772F-0F1D-C84B-ADD1-8E1BEE12D7C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277957" y="-614027"/>
            <a:ext cx="2062026" cy="2742743"/>
          </a:xfrm>
          <a:prstGeom prst="rect">
            <a:avLst/>
          </a:prstGeom>
        </p:spPr>
      </p:pic>
    </p:spTree>
    <p:extLst>
      <p:ext uri="{BB962C8B-B14F-4D97-AF65-F5344CB8AC3E}">
        <p14:creationId xmlns:p14="http://schemas.microsoft.com/office/powerpoint/2010/main" val="3752011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C0C6FE04-C197-3B4D-A57C-FB8E1B05D7AC}"/>
              </a:ext>
            </a:extLst>
          </p:cNvPr>
          <p:cNvSpPr txBox="1">
            <a:spLocks/>
          </p:cNvSpPr>
          <p:nvPr/>
        </p:nvSpPr>
        <p:spPr>
          <a:xfrm>
            <a:off x="0" y="0"/>
            <a:ext cx="5647113" cy="1044488"/>
          </a:xfrm>
          <a:prstGeom prst="rect">
            <a:avLst/>
          </a:prstGeom>
        </p:spPr>
        <p:txBody>
          <a:bodyPr vert="horz" lIns="91440" tIns="45720" rIns="91440" bIns="45720" rtlCol="0" anchor="b">
            <a:normAutofit fontScale="67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dirty="0">
                <a:solidFill>
                  <a:schemeClr val="bg1"/>
                </a:solidFill>
                <a:latin typeface="HelveticaNeueLT Pro 45 Lt" panose="020B0403020202020204" pitchFamily="34" charset="0"/>
              </a:rPr>
              <a:t>WHAT IS CONTRACT FIRST DEV?</a:t>
            </a:r>
            <a:endParaRPr lang="bg-BG" dirty="0">
              <a:solidFill>
                <a:schemeClr val="bg1"/>
              </a:solidFill>
            </a:endParaRPr>
          </a:p>
        </p:txBody>
      </p:sp>
      <p:sp>
        <p:nvSpPr>
          <p:cNvPr id="4" name="Textplatzhalter 8">
            <a:extLst>
              <a:ext uri="{FF2B5EF4-FFF2-40B4-BE49-F238E27FC236}">
                <a16:creationId xmlns:a16="http://schemas.microsoft.com/office/drawing/2014/main" id="{40762209-8FF8-2345-8FBA-D9FDB38029BA}"/>
              </a:ext>
            </a:extLst>
          </p:cNvPr>
          <p:cNvSpPr txBox="1">
            <a:spLocks/>
          </p:cNvSpPr>
          <p:nvPr/>
        </p:nvSpPr>
        <p:spPr bwMode="gray">
          <a:xfrm>
            <a:off x="363734" y="1584588"/>
            <a:ext cx="10645951" cy="368882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600" dirty="0">
                <a:solidFill>
                  <a:schemeClr val="bg1"/>
                </a:solidFill>
                <a:latin typeface="Arial" panose="020B0604020202020204" pitchFamily="34" charset="0"/>
                <a:cs typeface="Arial" panose="020B0604020202020204" pitchFamily="34" charset="0"/>
              </a:rPr>
              <a:t>This is the way we enforce and govern our contracts.</a:t>
            </a:r>
          </a:p>
          <a:p>
            <a:endParaRPr lang="en-GB" sz="1600" dirty="0">
              <a:solidFill>
                <a:schemeClr val="bg1"/>
              </a:solidFill>
              <a:latin typeface="Arial" panose="020B0604020202020204" pitchFamily="34" charset="0"/>
              <a:cs typeface="Arial" panose="020B0604020202020204" pitchFamily="34" charset="0"/>
            </a:endParaRPr>
          </a:p>
          <a:p>
            <a:r>
              <a:rPr lang="en-GB" sz="1600" dirty="0">
                <a:solidFill>
                  <a:schemeClr val="bg1"/>
                </a:solidFill>
                <a:latin typeface="Arial" panose="020B0604020202020204" pitchFamily="34" charset="0"/>
                <a:cs typeface="Arial" panose="020B0604020202020204" pitchFamily="34" charset="0"/>
              </a:rPr>
              <a:t>When compared to E2E testing approaches, contract testing enables you to create consistent curves in your pipeline speed and complexity that look more like the chart below, whilst maintaining many of the safety guarantees of E2E tests.</a:t>
            </a:r>
          </a:p>
          <a:p>
            <a:endParaRPr lang="en-GB" sz="1600" dirty="0">
              <a:solidFill>
                <a:schemeClr val="bg1"/>
              </a:solidFill>
              <a:latin typeface="Arial" panose="020B0604020202020204" pitchFamily="34" charset="0"/>
              <a:cs typeface="Arial" panose="020B0604020202020204" pitchFamily="34" charset="0"/>
            </a:endParaRPr>
          </a:p>
          <a:p>
            <a:endParaRPr lang="en-GB" sz="1600" dirty="0">
              <a:solidFill>
                <a:schemeClr val="bg1"/>
              </a:solidFill>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6F9823BE-9DF8-9240-A78F-AE6BBE91BE09}"/>
              </a:ext>
            </a:extLst>
          </p:cNvPr>
          <p:cNvSpPr/>
          <p:nvPr/>
        </p:nvSpPr>
        <p:spPr>
          <a:xfrm>
            <a:off x="2656114" y="3679853"/>
            <a:ext cx="7141029" cy="279545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 name="Graphic 5">
            <a:extLst>
              <a:ext uri="{FF2B5EF4-FFF2-40B4-BE49-F238E27FC236}">
                <a16:creationId xmlns:a16="http://schemas.microsoft.com/office/drawing/2014/main" id="{FACEB7AE-CB68-224F-84FC-CEA70625FD2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24273" y="3934607"/>
            <a:ext cx="5943454" cy="2285944"/>
          </a:xfrm>
          <a:prstGeom prst="rect">
            <a:avLst/>
          </a:prstGeom>
        </p:spPr>
      </p:pic>
      <p:pic>
        <p:nvPicPr>
          <p:cNvPr id="7" name="Picture 6">
            <a:extLst>
              <a:ext uri="{FF2B5EF4-FFF2-40B4-BE49-F238E27FC236}">
                <a16:creationId xmlns:a16="http://schemas.microsoft.com/office/drawing/2014/main" id="{49542345-5261-9A41-9EB8-5E374EF79CFE}"/>
              </a:ext>
            </a:extLst>
          </p:cNvPr>
          <p:cNvPicPr>
            <a:picLocks noChangeAspect="1"/>
          </p:cNvPicPr>
          <p:nvPr/>
        </p:nvPicPr>
        <p:blipFill>
          <a:blip r:embed="rId5"/>
          <a:stretch>
            <a:fillRect/>
          </a:stretch>
        </p:blipFill>
        <p:spPr>
          <a:xfrm>
            <a:off x="11326941" y="127915"/>
            <a:ext cx="865059" cy="866981"/>
          </a:xfrm>
          <a:prstGeom prst="rect">
            <a:avLst/>
          </a:prstGeom>
        </p:spPr>
      </p:pic>
      <p:pic>
        <p:nvPicPr>
          <p:cNvPr id="8" name="Graphic 7" descr="Checkbox Crossed with solid fill">
            <a:extLst>
              <a:ext uri="{FF2B5EF4-FFF2-40B4-BE49-F238E27FC236}">
                <a16:creationId xmlns:a16="http://schemas.microsoft.com/office/drawing/2014/main" id="{372B508D-43FF-1843-AF12-460C1089C46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009686" y="342322"/>
            <a:ext cx="373073" cy="373073"/>
          </a:xfrm>
          <a:prstGeom prst="rect">
            <a:avLst/>
          </a:prstGeom>
        </p:spPr>
      </p:pic>
      <p:pic>
        <p:nvPicPr>
          <p:cNvPr id="9" name="Graphic 8" descr="Checkbox Ticked with solid fill">
            <a:extLst>
              <a:ext uri="{FF2B5EF4-FFF2-40B4-BE49-F238E27FC236}">
                <a16:creationId xmlns:a16="http://schemas.microsoft.com/office/drawing/2014/main" id="{3F4CA865-5FF4-2146-87D7-E7D3265EDCA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1009687" y="93450"/>
            <a:ext cx="373073" cy="373073"/>
          </a:xfrm>
          <a:prstGeom prst="rect">
            <a:avLst/>
          </a:prstGeom>
        </p:spPr>
      </p:pic>
    </p:spTree>
    <p:extLst>
      <p:ext uri="{BB962C8B-B14F-4D97-AF65-F5344CB8AC3E}">
        <p14:creationId xmlns:p14="http://schemas.microsoft.com/office/powerpoint/2010/main" val="102320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300" fill="hold"/>
                                        <p:tgtEl>
                                          <p:spTgt spid="4">
                                            <p:txEl>
                                              <p:pRg st="0" end="0"/>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4">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 calcmode="lin" valueType="num">
                                      <p:cBhvr additive="base">
                                        <p:cTn id="13" dur="300" fill="hold"/>
                                        <p:tgtEl>
                                          <p:spTgt spid="4">
                                            <p:txEl>
                                              <p:pRg st="2" end="2"/>
                                            </p:txEl>
                                          </p:spTgt>
                                        </p:tgtEl>
                                        <p:attrNameLst>
                                          <p:attrName>ppt_x</p:attrName>
                                        </p:attrNameLst>
                                      </p:cBhvr>
                                      <p:tavLst>
                                        <p:tav tm="0">
                                          <p:val>
                                            <p:strVal val="0-#ppt_w/2"/>
                                          </p:val>
                                        </p:tav>
                                        <p:tav tm="100000">
                                          <p:val>
                                            <p:strVal val="#ppt_x"/>
                                          </p:val>
                                        </p:tav>
                                      </p:tavLst>
                                    </p:anim>
                                    <p:anim calcmode="lin" valueType="num">
                                      <p:cBhvr additive="base">
                                        <p:cTn id="14" dur="300" fill="hold"/>
                                        <p:tgtEl>
                                          <p:spTgt spid="4">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9" presetClass="entr" presetSubtype="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dissolve">
                                      <p:cBhvr>
                                        <p:cTn id="19" dur="300"/>
                                        <p:tgtEl>
                                          <p:spTgt spid="2"/>
                                        </p:tgtEl>
                                      </p:cBhvr>
                                    </p:animEffect>
                                  </p:childTnLst>
                                </p:cTn>
                              </p:par>
                              <p:par>
                                <p:cTn id="20" presetID="9" presetClass="entr" presetSubtype="0" fill="hold"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dissolve">
                                      <p:cBhvr>
                                        <p:cTn id="22" dur="3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0" y="0"/>
            <a:ext cx="5647113" cy="1044488"/>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dirty="0">
                <a:solidFill>
                  <a:schemeClr val="bg1"/>
                </a:solidFill>
                <a:latin typeface="HelveticaNeueLT Pro 45 Lt" panose="020B0403020202020204" pitchFamily="34" charset="0"/>
              </a:rPr>
              <a:t>CONVINCE ME</a:t>
            </a:r>
            <a:endParaRPr lang="bg-BG" dirty="0">
              <a:solidFill>
                <a:schemeClr val="bg1"/>
              </a:solidFill>
            </a:endParaRPr>
          </a:p>
        </p:txBody>
      </p:sp>
      <p:sp>
        <p:nvSpPr>
          <p:cNvPr id="4" name="Textplatzhalter 8">
            <a:extLst>
              <a:ext uri="{FF2B5EF4-FFF2-40B4-BE49-F238E27FC236}">
                <a16:creationId xmlns:a16="http://schemas.microsoft.com/office/drawing/2014/main" id="{6838129E-04E1-DD43-88A5-07E15044A8B4}"/>
              </a:ext>
            </a:extLst>
          </p:cNvPr>
          <p:cNvSpPr txBox="1">
            <a:spLocks/>
          </p:cNvSpPr>
          <p:nvPr/>
        </p:nvSpPr>
        <p:spPr bwMode="gray">
          <a:xfrm>
            <a:off x="305545" y="1584588"/>
            <a:ext cx="9079523" cy="385193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600" dirty="0">
                <a:solidFill>
                  <a:schemeClr val="bg1"/>
                </a:solidFill>
                <a:latin typeface="Arial" panose="020B0604020202020204" pitchFamily="34" charset="0"/>
                <a:cs typeface="Arial" panose="020B0604020202020204" pitchFamily="34" charset="0"/>
              </a:rPr>
              <a:t>The main thing that any organisation cares about when it comes to software development is cost.</a:t>
            </a:r>
          </a:p>
          <a:p>
            <a:endParaRPr lang="en-GB" sz="1600" dirty="0">
              <a:solidFill>
                <a:schemeClr val="bg1"/>
              </a:solidFill>
              <a:latin typeface="Arial" panose="020B0604020202020204" pitchFamily="34" charset="0"/>
              <a:cs typeface="Arial" panose="020B0604020202020204" pitchFamily="34" charset="0"/>
            </a:endParaRPr>
          </a:p>
          <a:p>
            <a:r>
              <a:rPr lang="en-GB" sz="1600" dirty="0">
                <a:solidFill>
                  <a:schemeClr val="bg1"/>
                </a:solidFill>
                <a:latin typeface="Arial" panose="020B0604020202020204" pitchFamily="34" charset="0"/>
                <a:cs typeface="Arial" panose="020B0604020202020204" pitchFamily="34" charset="0"/>
              </a:rPr>
              <a:t>When building a product, your time is probably the biggest cost to an organisation. </a:t>
            </a:r>
          </a:p>
          <a:p>
            <a:endParaRPr lang="en-GB" sz="1600" dirty="0">
              <a:solidFill>
                <a:schemeClr val="bg1"/>
              </a:solidFill>
              <a:latin typeface="Arial" panose="020B0604020202020204" pitchFamily="34" charset="0"/>
              <a:cs typeface="Arial" panose="020B0604020202020204" pitchFamily="34" charset="0"/>
            </a:endParaRPr>
          </a:p>
          <a:p>
            <a:r>
              <a:rPr lang="en-GB" sz="1600" dirty="0">
                <a:solidFill>
                  <a:schemeClr val="bg1"/>
                </a:solidFill>
                <a:latin typeface="Arial" panose="020B0604020202020204" pitchFamily="34" charset="0"/>
                <a:cs typeface="Arial" panose="020B0604020202020204" pitchFamily="34" charset="0"/>
              </a:rPr>
              <a:t>There will be initial overhead in learning how to use contract tests and integrating them into your build pipeline.</a:t>
            </a:r>
          </a:p>
          <a:p>
            <a:endParaRPr lang="en-GB" sz="1600" dirty="0">
              <a:solidFill>
                <a:schemeClr val="bg1"/>
              </a:solidFill>
              <a:latin typeface="Arial" panose="020B0604020202020204" pitchFamily="34" charset="0"/>
              <a:cs typeface="Arial" panose="020B0604020202020204" pitchFamily="34" charset="0"/>
            </a:endParaRPr>
          </a:p>
          <a:p>
            <a:r>
              <a:rPr lang="en-GB" sz="1600" dirty="0">
                <a:solidFill>
                  <a:schemeClr val="bg1"/>
                </a:solidFill>
                <a:latin typeface="Arial" panose="020B0604020202020204" pitchFamily="34" charset="0"/>
                <a:cs typeface="Arial" panose="020B0604020202020204" pitchFamily="34" charset="0"/>
              </a:rPr>
              <a:t>Using contract tests in conjunction with, or as a replacement for traditional end-to-end tests will be cheaper in the long run.</a:t>
            </a:r>
          </a:p>
        </p:txBody>
      </p:sp>
      <p:pic>
        <p:nvPicPr>
          <p:cNvPr id="5" name="Picture 4">
            <a:extLst>
              <a:ext uri="{FF2B5EF4-FFF2-40B4-BE49-F238E27FC236}">
                <a16:creationId xmlns:a16="http://schemas.microsoft.com/office/drawing/2014/main" id="{83DABDF0-5D9B-8947-91DF-ADBC454F92D0}"/>
              </a:ext>
            </a:extLst>
          </p:cNvPr>
          <p:cNvPicPr>
            <a:picLocks noChangeAspect="1"/>
          </p:cNvPicPr>
          <p:nvPr/>
        </p:nvPicPr>
        <p:blipFill>
          <a:blip r:embed="rId3"/>
          <a:stretch>
            <a:fillRect/>
          </a:stretch>
        </p:blipFill>
        <p:spPr>
          <a:xfrm>
            <a:off x="11326941" y="127915"/>
            <a:ext cx="865059" cy="866981"/>
          </a:xfrm>
          <a:prstGeom prst="rect">
            <a:avLst/>
          </a:prstGeom>
        </p:spPr>
      </p:pic>
      <p:pic>
        <p:nvPicPr>
          <p:cNvPr id="6" name="Graphic 5" descr="Checkbox Crossed with solid fill">
            <a:extLst>
              <a:ext uri="{FF2B5EF4-FFF2-40B4-BE49-F238E27FC236}">
                <a16:creationId xmlns:a16="http://schemas.microsoft.com/office/drawing/2014/main" id="{C09E94BE-3542-444D-A81F-01954A41FA6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009686" y="342322"/>
            <a:ext cx="373073" cy="373073"/>
          </a:xfrm>
          <a:prstGeom prst="rect">
            <a:avLst/>
          </a:prstGeom>
        </p:spPr>
      </p:pic>
      <p:pic>
        <p:nvPicPr>
          <p:cNvPr id="7" name="Graphic 6" descr="Checkbox Ticked with solid fill">
            <a:extLst>
              <a:ext uri="{FF2B5EF4-FFF2-40B4-BE49-F238E27FC236}">
                <a16:creationId xmlns:a16="http://schemas.microsoft.com/office/drawing/2014/main" id="{524AE003-3F5E-7C44-8337-3174529A97F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009687" y="93450"/>
            <a:ext cx="373073" cy="373073"/>
          </a:xfrm>
          <a:prstGeom prst="rect">
            <a:avLst/>
          </a:prstGeom>
        </p:spPr>
      </p:pic>
    </p:spTree>
    <p:extLst>
      <p:ext uri="{BB962C8B-B14F-4D97-AF65-F5344CB8AC3E}">
        <p14:creationId xmlns:p14="http://schemas.microsoft.com/office/powerpoint/2010/main" val="539635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300" fill="hold"/>
                                        <p:tgtEl>
                                          <p:spTgt spid="4">
                                            <p:txEl>
                                              <p:pRg st="0" end="0"/>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4">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 calcmode="lin" valueType="num">
                                      <p:cBhvr additive="base">
                                        <p:cTn id="13" dur="300" fill="hold"/>
                                        <p:tgtEl>
                                          <p:spTgt spid="4">
                                            <p:txEl>
                                              <p:pRg st="2" end="2"/>
                                            </p:txEl>
                                          </p:spTgt>
                                        </p:tgtEl>
                                        <p:attrNameLst>
                                          <p:attrName>ppt_x</p:attrName>
                                        </p:attrNameLst>
                                      </p:cBhvr>
                                      <p:tavLst>
                                        <p:tav tm="0">
                                          <p:val>
                                            <p:strVal val="0-#ppt_w/2"/>
                                          </p:val>
                                        </p:tav>
                                        <p:tav tm="100000">
                                          <p:val>
                                            <p:strVal val="#ppt_x"/>
                                          </p:val>
                                        </p:tav>
                                      </p:tavLst>
                                    </p:anim>
                                    <p:anim calcmode="lin" valueType="num">
                                      <p:cBhvr additive="base">
                                        <p:cTn id="14" dur="300" fill="hold"/>
                                        <p:tgtEl>
                                          <p:spTgt spid="4">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anim calcmode="lin" valueType="num">
                                      <p:cBhvr additive="base">
                                        <p:cTn id="19" dur="300" fill="hold"/>
                                        <p:tgtEl>
                                          <p:spTgt spid="4">
                                            <p:txEl>
                                              <p:pRg st="4" end="4"/>
                                            </p:txEl>
                                          </p:spTgt>
                                        </p:tgtEl>
                                        <p:attrNameLst>
                                          <p:attrName>ppt_x</p:attrName>
                                        </p:attrNameLst>
                                      </p:cBhvr>
                                      <p:tavLst>
                                        <p:tav tm="0">
                                          <p:val>
                                            <p:strVal val="0-#ppt_w/2"/>
                                          </p:val>
                                        </p:tav>
                                        <p:tav tm="100000">
                                          <p:val>
                                            <p:strVal val="#ppt_x"/>
                                          </p:val>
                                        </p:tav>
                                      </p:tavLst>
                                    </p:anim>
                                    <p:anim calcmode="lin" valueType="num">
                                      <p:cBhvr additive="base">
                                        <p:cTn id="20" dur="300" fill="hold"/>
                                        <p:tgtEl>
                                          <p:spTgt spid="4">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anim calcmode="lin" valueType="num">
                                      <p:cBhvr additive="base">
                                        <p:cTn id="25" dur="300" fill="hold"/>
                                        <p:tgtEl>
                                          <p:spTgt spid="4">
                                            <p:txEl>
                                              <p:pRg st="6" end="6"/>
                                            </p:txEl>
                                          </p:spTgt>
                                        </p:tgtEl>
                                        <p:attrNameLst>
                                          <p:attrName>ppt_x</p:attrName>
                                        </p:attrNameLst>
                                      </p:cBhvr>
                                      <p:tavLst>
                                        <p:tav tm="0">
                                          <p:val>
                                            <p:strVal val="0-#ppt_w/2"/>
                                          </p:val>
                                        </p:tav>
                                        <p:tav tm="100000">
                                          <p:val>
                                            <p:strVal val="#ppt_x"/>
                                          </p:val>
                                        </p:tav>
                                      </p:tavLst>
                                    </p:anim>
                                    <p:anim calcmode="lin" valueType="num">
                                      <p:cBhvr additive="base">
                                        <p:cTn id="26" dur="300" fill="hold"/>
                                        <p:tgtEl>
                                          <p:spTgt spid="4">
                                            <p:txEl>
                                              <p:pRg st="6" end="6"/>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ctrTitle"/>
          </p:nvPr>
        </p:nvSpPr>
        <p:spPr>
          <a:xfrm>
            <a:off x="587508" y="1511993"/>
            <a:ext cx="9144000" cy="2387600"/>
          </a:xfrm>
        </p:spPr>
        <p:txBody>
          <a:bodyPr>
            <a:normAutofit/>
          </a:bodyPr>
          <a:lstStyle/>
          <a:p>
            <a:r>
              <a:rPr lang="en-GB" dirty="0">
                <a:solidFill>
                  <a:schemeClr val="bg1"/>
                </a:solidFill>
              </a:rPr>
              <a:t>TOOLING</a:t>
            </a:r>
            <a:endParaRPr lang="bg-BG" dirty="0">
              <a:solidFill>
                <a:schemeClr val="bg1"/>
              </a:solidFill>
            </a:endParaRPr>
          </a:p>
        </p:txBody>
      </p:sp>
      <p:pic>
        <p:nvPicPr>
          <p:cNvPr id="4" name="Picture 3">
            <a:extLst>
              <a:ext uri="{FF2B5EF4-FFF2-40B4-BE49-F238E27FC236}">
                <a16:creationId xmlns:a16="http://schemas.microsoft.com/office/drawing/2014/main" id="{B5EA741F-0F75-D649-A9B8-0AEEB96011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77957" y="-614027"/>
            <a:ext cx="2062026" cy="2742743"/>
          </a:xfrm>
          <a:prstGeom prst="rect">
            <a:avLst/>
          </a:prstGeom>
        </p:spPr>
      </p:pic>
    </p:spTree>
    <p:extLst>
      <p:ext uri="{BB962C8B-B14F-4D97-AF65-F5344CB8AC3E}">
        <p14:creationId xmlns:p14="http://schemas.microsoft.com/office/powerpoint/2010/main" val="20793294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01E5297A-3C28-B147-A36B-2027B2330368}"/>
              </a:ext>
            </a:extLst>
          </p:cNvPr>
          <p:cNvSpPr txBox="1">
            <a:spLocks/>
          </p:cNvSpPr>
          <p:nvPr/>
        </p:nvSpPr>
        <p:spPr>
          <a:xfrm>
            <a:off x="0" y="0"/>
            <a:ext cx="5647113" cy="1044488"/>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dirty="0">
                <a:solidFill>
                  <a:schemeClr val="bg1"/>
                </a:solidFill>
                <a:latin typeface="HelveticaNeueLT Pro 45 Lt" panose="020B0403020202020204" pitchFamily="34" charset="0"/>
              </a:rPr>
              <a:t>OPENAPI</a:t>
            </a:r>
            <a:endParaRPr lang="bg-BG" dirty="0">
              <a:solidFill>
                <a:schemeClr val="bg1"/>
              </a:solidFill>
            </a:endParaRPr>
          </a:p>
        </p:txBody>
      </p:sp>
      <p:sp>
        <p:nvSpPr>
          <p:cNvPr id="3" name="Textplatzhalter 8">
            <a:extLst>
              <a:ext uri="{FF2B5EF4-FFF2-40B4-BE49-F238E27FC236}">
                <a16:creationId xmlns:a16="http://schemas.microsoft.com/office/drawing/2014/main" id="{F6BF34CF-E8AF-1747-8D4D-8C9BF8F8003B}"/>
              </a:ext>
            </a:extLst>
          </p:cNvPr>
          <p:cNvSpPr txBox="1">
            <a:spLocks/>
          </p:cNvSpPr>
          <p:nvPr/>
        </p:nvSpPr>
        <p:spPr bwMode="gray">
          <a:xfrm>
            <a:off x="363863" y="1392163"/>
            <a:ext cx="10093547" cy="470937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600" dirty="0">
                <a:solidFill>
                  <a:schemeClr val="bg1"/>
                </a:solidFill>
                <a:latin typeface="Arial" panose="020B0604020202020204" pitchFamily="34" charset="0"/>
                <a:cs typeface="Arial" panose="020B0604020202020204" pitchFamily="34" charset="0"/>
              </a:rPr>
              <a:t>The </a:t>
            </a:r>
            <a:r>
              <a:rPr lang="en-GB" sz="1600" b="1" i="1" dirty="0">
                <a:solidFill>
                  <a:schemeClr val="bg1"/>
                </a:solidFill>
                <a:latin typeface="Arial" panose="020B0604020202020204" pitchFamily="34" charset="0"/>
                <a:cs typeface="Arial" panose="020B0604020202020204" pitchFamily="34" charset="0"/>
              </a:rPr>
              <a:t>OAS - </a:t>
            </a:r>
            <a:r>
              <a:rPr lang="en-GB" sz="1600" b="1" i="1" dirty="0" err="1">
                <a:solidFill>
                  <a:schemeClr val="bg1"/>
                </a:solidFill>
                <a:latin typeface="Arial" panose="020B0604020202020204" pitchFamily="34" charset="0"/>
                <a:cs typeface="Arial" panose="020B0604020202020204" pitchFamily="34" charset="0"/>
              </a:rPr>
              <a:t>OpenAPI</a:t>
            </a:r>
            <a:r>
              <a:rPr lang="en-GB" sz="1600" b="1" i="1" dirty="0">
                <a:solidFill>
                  <a:schemeClr val="bg1"/>
                </a:solidFill>
                <a:latin typeface="Arial" panose="020B0604020202020204" pitchFamily="34" charset="0"/>
                <a:cs typeface="Arial" panose="020B0604020202020204" pitchFamily="34" charset="0"/>
              </a:rPr>
              <a:t> Specification</a:t>
            </a:r>
            <a:r>
              <a:rPr lang="en-GB" sz="1600" dirty="0">
                <a:solidFill>
                  <a:schemeClr val="bg1"/>
                </a:solidFill>
                <a:latin typeface="Arial" panose="020B0604020202020204" pitchFamily="34" charset="0"/>
                <a:cs typeface="Arial" panose="020B0604020202020204" pitchFamily="34" charset="0"/>
              </a:rPr>
              <a:t> (formerly Swagger Specification) defines a standard description format, and a language-agnostic interface to REST APIs. </a:t>
            </a:r>
          </a:p>
          <a:p>
            <a:pPr marL="0" indent="0">
              <a:buNone/>
            </a:pPr>
            <a:endParaRPr lang="en-GB" sz="1600" dirty="0">
              <a:solidFill>
                <a:schemeClr val="bg1"/>
              </a:solidFill>
              <a:latin typeface="Arial" panose="020B0604020202020204" pitchFamily="34" charset="0"/>
              <a:cs typeface="Arial" panose="020B0604020202020204" pitchFamily="34" charset="0"/>
            </a:endParaRPr>
          </a:p>
          <a:p>
            <a:pPr marL="0" indent="0">
              <a:buNone/>
            </a:pPr>
            <a:r>
              <a:rPr lang="en-GB" sz="1600" dirty="0">
                <a:solidFill>
                  <a:schemeClr val="bg1"/>
                </a:solidFill>
                <a:latin typeface="Arial" panose="020B0604020202020204" pitchFamily="34" charset="0"/>
                <a:cs typeface="Arial" panose="020B0604020202020204" pitchFamily="34" charset="0"/>
              </a:rPr>
              <a:t>This allows both humans and computers to discover and understand the capabilities of the service, including:</a:t>
            </a:r>
          </a:p>
          <a:p>
            <a:pPr marL="0" indent="0">
              <a:buNone/>
            </a:pPr>
            <a:endParaRPr lang="en-GB" sz="1600" dirty="0">
              <a:solidFill>
                <a:schemeClr val="bg1"/>
              </a:solidFill>
              <a:latin typeface="Arial" panose="020B0604020202020204" pitchFamily="34" charset="0"/>
              <a:cs typeface="Arial" panose="020B0604020202020204" pitchFamily="34" charset="0"/>
            </a:endParaRPr>
          </a:p>
          <a:p>
            <a:r>
              <a:rPr lang="en-GB" sz="1600" dirty="0">
                <a:solidFill>
                  <a:schemeClr val="bg1"/>
                </a:solidFill>
                <a:latin typeface="Arial" panose="020B0604020202020204" pitchFamily="34" charset="0"/>
                <a:cs typeface="Arial" panose="020B0604020202020204" pitchFamily="34" charset="0"/>
              </a:rPr>
              <a:t>Available endpoints and operations on each endpoint (</a:t>
            </a:r>
            <a:r>
              <a:rPr lang="en-GB" sz="1600" i="1" dirty="0">
                <a:solidFill>
                  <a:schemeClr val="bg1"/>
                </a:solidFill>
                <a:latin typeface="Arial" panose="020B0604020202020204" pitchFamily="34" charset="0"/>
                <a:cs typeface="Arial" panose="020B0604020202020204" pitchFamily="34" charset="0"/>
              </a:rPr>
              <a:t>GET /example, POST /example</a:t>
            </a:r>
            <a:r>
              <a:rPr lang="en-GB" sz="1600" dirty="0">
                <a:solidFill>
                  <a:schemeClr val="bg1"/>
                </a:solidFill>
                <a:latin typeface="Arial" panose="020B0604020202020204" pitchFamily="34" charset="0"/>
                <a:cs typeface="Arial" panose="020B0604020202020204" pitchFamily="34" charset="0"/>
              </a:rPr>
              <a:t>).</a:t>
            </a:r>
          </a:p>
          <a:p>
            <a:r>
              <a:rPr lang="en-GB" sz="1600" dirty="0">
                <a:solidFill>
                  <a:schemeClr val="bg1"/>
                </a:solidFill>
                <a:latin typeface="Arial" panose="020B0604020202020204" pitchFamily="34" charset="0"/>
                <a:cs typeface="Arial" panose="020B0604020202020204" pitchFamily="34" charset="0"/>
              </a:rPr>
              <a:t>Parameters.</a:t>
            </a:r>
          </a:p>
          <a:p>
            <a:r>
              <a:rPr lang="en-GB" sz="1600" dirty="0">
                <a:solidFill>
                  <a:schemeClr val="bg1"/>
                </a:solidFill>
                <a:latin typeface="Arial" panose="020B0604020202020204" pitchFamily="34" charset="0"/>
                <a:cs typeface="Arial" panose="020B0604020202020204" pitchFamily="34" charset="0"/>
              </a:rPr>
              <a:t>Authentication methods.</a:t>
            </a:r>
          </a:p>
          <a:p>
            <a:r>
              <a:rPr lang="en-GB" sz="1600" dirty="0">
                <a:solidFill>
                  <a:schemeClr val="bg1"/>
                </a:solidFill>
                <a:latin typeface="Arial" panose="020B0604020202020204" pitchFamily="34" charset="0"/>
                <a:cs typeface="Arial" panose="020B0604020202020204" pitchFamily="34" charset="0"/>
              </a:rPr>
              <a:t>Contact information, license, terms of use etc.</a:t>
            </a:r>
          </a:p>
          <a:p>
            <a:r>
              <a:rPr lang="en-GB" sz="1600" dirty="0">
                <a:solidFill>
                  <a:schemeClr val="bg1"/>
                </a:solidFill>
                <a:latin typeface="Arial" panose="020B0604020202020204" pitchFamily="34" charset="0"/>
                <a:cs typeface="Arial" panose="020B0604020202020204" pitchFamily="34" charset="0"/>
              </a:rPr>
              <a:t>Can be written in YAML or JSON.</a:t>
            </a:r>
          </a:p>
        </p:txBody>
      </p:sp>
      <p:pic>
        <p:nvPicPr>
          <p:cNvPr id="4" name="Picture 3">
            <a:extLst>
              <a:ext uri="{FF2B5EF4-FFF2-40B4-BE49-F238E27FC236}">
                <a16:creationId xmlns:a16="http://schemas.microsoft.com/office/drawing/2014/main" id="{40CE8C48-AFE6-FF41-BF9F-F1EF64586DD3}"/>
              </a:ext>
            </a:extLst>
          </p:cNvPr>
          <p:cNvPicPr>
            <a:picLocks noChangeAspect="1"/>
          </p:cNvPicPr>
          <p:nvPr/>
        </p:nvPicPr>
        <p:blipFill>
          <a:blip r:embed="rId3"/>
          <a:stretch>
            <a:fillRect/>
          </a:stretch>
        </p:blipFill>
        <p:spPr>
          <a:xfrm>
            <a:off x="11072553" y="109024"/>
            <a:ext cx="1019468" cy="1010445"/>
          </a:xfrm>
          <a:prstGeom prst="rect">
            <a:avLst/>
          </a:prstGeom>
        </p:spPr>
      </p:pic>
    </p:spTree>
    <p:extLst>
      <p:ext uri="{BB962C8B-B14F-4D97-AF65-F5344CB8AC3E}">
        <p14:creationId xmlns:p14="http://schemas.microsoft.com/office/powerpoint/2010/main" val="3187212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 calcmode="lin" valueType="num">
                                      <p:cBhvr additive="base">
                                        <p:cTn id="7" dur="300" fill="hold"/>
                                        <p:tgtEl>
                                          <p:spTgt spid="3">
                                            <p:txEl>
                                              <p:pRg st="4" end="4"/>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3">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anim calcmode="lin" valueType="num">
                                      <p:cBhvr additive="base">
                                        <p:cTn id="13" dur="300" fill="hold"/>
                                        <p:tgtEl>
                                          <p:spTgt spid="3">
                                            <p:txEl>
                                              <p:pRg st="5" end="5"/>
                                            </p:txEl>
                                          </p:spTgt>
                                        </p:tgtEl>
                                        <p:attrNameLst>
                                          <p:attrName>ppt_x</p:attrName>
                                        </p:attrNameLst>
                                      </p:cBhvr>
                                      <p:tavLst>
                                        <p:tav tm="0">
                                          <p:val>
                                            <p:strVal val="0-#ppt_w/2"/>
                                          </p:val>
                                        </p:tav>
                                        <p:tav tm="100000">
                                          <p:val>
                                            <p:strVal val="#ppt_x"/>
                                          </p:val>
                                        </p:tav>
                                      </p:tavLst>
                                    </p:anim>
                                    <p:anim calcmode="lin" valueType="num">
                                      <p:cBhvr additive="base">
                                        <p:cTn id="14" dur="300" fill="hold"/>
                                        <p:tgtEl>
                                          <p:spTgt spid="3">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anim calcmode="lin" valueType="num">
                                      <p:cBhvr additive="base">
                                        <p:cTn id="19" dur="300" fill="hold"/>
                                        <p:tgtEl>
                                          <p:spTgt spid="3">
                                            <p:txEl>
                                              <p:pRg st="6" end="6"/>
                                            </p:txEl>
                                          </p:spTgt>
                                        </p:tgtEl>
                                        <p:attrNameLst>
                                          <p:attrName>ppt_x</p:attrName>
                                        </p:attrNameLst>
                                      </p:cBhvr>
                                      <p:tavLst>
                                        <p:tav tm="0">
                                          <p:val>
                                            <p:strVal val="0-#ppt_w/2"/>
                                          </p:val>
                                        </p:tav>
                                        <p:tav tm="100000">
                                          <p:val>
                                            <p:strVal val="#ppt_x"/>
                                          </p:val>
                                        </p:tav>
                                      </p:tavLst>
                                    </p:anim>
                                    <p:anim calcmode="lin" valueType="num">
                                      <p:cBhvr additive="base">
                                        <p:cTn id="20" dur="300" fill="hold"/>
                                        <p:tgtEl>
                                          <p:spTgt spid="3">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anim calcmode="lin" valueType="num">
                                      <p:cBhvr additive="base">
                                        <p:cTn id="25" dur="300" fill="hold"/>
                                        <p:tgtEl>
                                          <p:spTgt spid="3">
                                            <p:txEl>
                                              <p:pRg st="7" end="7"/>
                                            </p:txEl>
                                          </p:spTgt>
                                        </p:tgtEl>
                                        <p:attrNameLst>
                                          <p:attrName>ppt_x</p:attrName>
                                        </p:attrNameLst>
                                      </p:cBhvr>
                                      <p:tavLst>
                                        <p:tav tm="0">
                                          <p:val>
                                            <p:strVal val="0-#ppt_w/2"/>
                                          </p:val>
                                        </p:tav>
                                        <p:tav tm="100000">
                                          <p:val>
                                            <p:strVal val="#ppt_x"/>
                                          </p:val>
                                        </p:tav>
                                      </p:tavLst>
                                    </p:anim>
                                    <p:anim calcmode="lin" valueType="num">
                                      <p:cBhvr additive="base">
                                        <p:cTn id="26" dur="300" fill="hold"/>
                                        <p:tgtEl>
                                          <p:spTgt spid="3">
                                            <p:txEl>
                                              <p:pRg st="7" end="7"/>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 calcmode="lin" valueType="num">
                                      <p:cBhvr additive="base">
                                        <p:cTn id="31" dur="300" fill="hold"/>
                                        <p:tgtEl>
                                          <p:spTgt spid="3">
                                            <p:txEl>
                                              <p:pRg st="8" end="8"/>
                                            </p:txEl>
                                          </p:spTgt>
                                        </p:tgtEl>
                                        <p:attrNameLst>
                                          <p:attrName>ppt_x</p:attrName>
                                        </p:attrNameLst>
                                      </p:cBhvr>
                                      <p:tavLst>
                                        <p:tav tm="0">
                                          <p:val>
                                            <p:strVal val="0-#ppt_w/2"/>
                                          </p:val>
                                        </p:tav>
                                        <p:tav tm="100000">
                                          <p:val>
                                            <p:strVal val="#ppt_x"/>
                                          </p:val>
                                        </p:tav>
                                      </p:tavLst>
                                    </p:anim>
                                    <p:anim calcmode="lin" valueType="num">
                                      <p:cBhvr additive="base">
                                        <p:cTn id="32" dur="300" fill="hold"/>
                                        <p:tgtEl>
                                          <p:spTgt spid="3">
                                            <p:txEl>
                                              <p:pRg st="8" end="8"/>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01E5297A-3C28-B147-A36B-2027B2330368}"/>
              </a:ext>
            </a:extLst>
          </p:cNvPr>
          <p:cNvSpPr txBox="1">
            <a:spLocks/>
          </p:cNvSpPr>
          <p:nvPr/>
        </p:nvSpPr>
        <p:spPr>
          <a:xfrm>
            <a:off x="0" y="0"/>
            <a:ext cx="5647113" cy="1044488"/>
          </a:xfrm>
          <a:prstGeom prst="rect">
            <a:avLst/>
          </a:prstGeom>
        </p:spPr>
        <p:txBody>
          <a:bodyPr vert="horz" lIns="91440" tIns="45720" rIns="91440" bIns="45720" rtlCol="0" anchor="b">
            <a:normAutofit fontScale="67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dirty="0">
                <a:solidFill>
                  <a:schemeClr val="bg1"/>
                </a:solidFill>
                <a:latin typeface="HelveticaNeueLT Pro 45 Lt" panose="020B0403020202020204" pitchFamily="34" charset="0"/>
              </a:rPr>
              <a:t>OPENAPI SPEC ANATOMY</a:t>
            </a:r>
            <a:endParaRPr lang="bg-BG" dirty="0">
              <a:solidFill>
                <a:schemeClr val="bg1"/>
              </a:solidFill>
            </a:endParaRPr>
          </a:p>
        </p:txBody>
      </p:sp>
      <p:sp>
        <p:nvSpPr>
          <p:cNvPr id="3" name="Textplatzhalter 8">
            <a:extLst>
              <a:ext uri="{FF2B5EF4-FFF2-40B4-BE49-F238E27FC236}">
                <a16:creationId xmlns:a16="http://schemas.microsoft.com/office/drawing/2014/main" id="{D5213E6D-17DB-0942-AEEC-74D600587C10}"/>
              </a:ext>
            </a:extLst>
          </p:cNvPr>
          <p:cNvSpPr txBox="1">
            <a:spLocks/>
          </p:cNvSpPr>
          <p:nvPr/>
        </p:nvSpPr>
        <p:spPr bwMode="gray">
          <a:xfrm>
            <a:off x="1390712" y="2050612"/>
            <a:ext cx="8512802" cy="368882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400" b="1" i="1" dirty="0">
                <a:solidFill>
                  <a:schemeClr val="bg1"/>
                </a:solidFill>
                <a:latin typeface="Arial" panose="020B0604020202020204" pitchFamily="34" charset="0"/>
                <a:cs typeface="Arial" panose="020B0604020202020204" pitchFamily="34" charset="0"/>
              </a:rPr>
              <a:t>Main body YAML</a:t>
            </a:r>
          </a:p>
          <a:p>
            <a:endParaRPr lang="en-GB" sz="1400" dirty="0">
              <a:solidFill>
                <a:schemeClr val="bg1"/>
              </a:solidFill>
              <a:latin typeface="Arial" panose="020B0604020202020204" pitchFamily="34" charset="0"/>
              <a:cs typeface="Arial" panose="020B0604020202020204" pitchFamily="34" charset="0"/>
            </a:endParaRPr>
          </a:p>
          <a:p>
            <a:r>
              <a:rPr lang="en-GB" sz="1400" b="1" i="1" dirty="0">
                <a:solidFill>
                  <a:schemeClr val="bg1"/>
                </a:solidFill>
                <a:latin typeface="Arial" panose="020B0604020202020204" pitchFamily="34" charset="0"/>
                <a:cs typeface="Arial" panose="020B0604020202020204" pitchFamily="34" charset="0"/>
              </a:rPr>
              <a:t>Schemas YAML</a:t>
            </a:r>
          </a:p>
          <a:p>
            <a:endParaRPr lang="en-GB" sz="1400" dirty="0">
              <a:solidFill>
                <a:schemeClr val="bg1"/>
              </a:solidFill>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70E9D58A-A3FE-AA47-8A5D-DE0EC34BB355}"/>
              </a:ext>
            </a:extLst>
          </p:cNvPr>
          <p:cNvSpPr txBox="1"/>
          <p:nvPr/>
        </p:nvSpPr>
        <p:spPr>
          <a:xfrm>
            <a:off x="5425210" y="213299"/>
            <a:ext cx="5376078" cy="6555641"/>
          </a:xfrm>
          <a:prstGeom prst="rect">
            <a:avLst/>
          </a:prstGeom>
          <a:noFill/>
          <a:ln>
            <a:solidFill>
              <a:schemeClr val="accent1"/>
            </a:solidFill>
            <a:prstDash val="lgDash"/>
          </a:ln>
        </p:spPr>
        <p:txBody>
          <a:bodyPr wrap="square" rtlCol="0">
            <a:spAutoFit/>
          </a:bodyPr>
          <a:lstStyle/>
          <a:p>
            <a:r>
              <a:rPr lang="en-GB" sz="1000" dirty="0" err="1">
                <a:solidFill>
                  <a:schemeClr val="bg1"/>
                </a:solidFill>
                <a:latin typeface="Courier" pitchFamily="2" charset="0"/>
              </a:rPr>
              <a:t>openapi</a:t>
            </a:r>
            <a:r>
              <a:rPr lang="en-GB" sz="1000" dirty="0">
                <a:solidFill>
                  <a:schemeClr val="bg1"/>
                </a:solidFill>
                <a:latin typeface="Courier" pitchFamily="2" charset="0"/>
              </a:rPr>
              <a:t>: "3.0.0"</a:t>
            </a:r>
          </a:p>
          <a:p>
            <a:r>
              <a:rPr lang="en-GB" sz="1000" dirty="0">
                <a:solidFill>
                  <a:schemeClr val="bg1"/>
                </a:solidFill>
                <a:latin typeface="Courier" pitchFamily="2" charset="0"/>
              </a:rPr>
              <a:t>info:</a:t>
            </a:r>
          </a:p>
          <a:p>
            <a:r>
              <a:rPr lang="en-GB" sz="1000" dirty="0">
                <a:solidFill>
                  <a:schemeClr val="bg1"/>
                </a:solidFill>
                <a:latin typeface="Courier" pitchFamily="2" charset="0"/>
              </a:rPr>
              <a:t>  version: 1.0.0</a:t>
            </a:r>
          </a:p>
          <a:p>
            <a:r>
              <a:rPr lang="en-GB" sz="1000" dirty="0">
                <a:solidFill>
                  <a:schemeClr val="bg1"/>
                </a:solidFill>
                <a:latin typeface="Courier" pitchFamily="2" charset="0"/>
              </a:rPr>
              <a:t>  title: Swagger </a:t>
            </a:r>
            <a:r>
              <a:rPr lang="en-GB" sz="1000" dirty="0" err="1">
                <a:solidFill>
                  <a:schemeClr val="bg1"/>
                </a:solidFill>
                <a:latin typeface="Courier" pitchFamily="2" charset="0"/>
              </a:rPr>
              <a:t>Petstore</a:t>
            </a:r>
            <a:endParaRPr lang="en-GB" sz="1000" dirty="0">
              <a:solidFill>
                <a:schemeClr val="bg1"/>
              </a:solidFill>
              <a:latin typeface="Courier" pitchFamily="2" charset="0"/>
            </a:endParaRPr>
          </a:p>
          <a:p>
            <a:r>
              <a:rPr lang="en-GB" sz="1000" dirty="0">
                <a:solidFill>
                  <a:schemeClr val="bg1"/>
                </a:solidFill>
                <a:latin typeface="Courier" pitchFamily="2" charset="0"/>
              </a:rPr>
              <a:t>  license:</a:t>
            </a:r>
          </a:p>
          <a:p>
            <a:r>
              <a:rPr lang="en-GB" sz="1000" dirty="0">
                <a:solidFill>
                  <a:schemeClr val="bg1"/>
                </a:solidFill>
                <a:latin typeface="Courier" pitchFamily="2" charset="0"/>
              </a:rPr>
              <a:t>    name: MIT</a:t>
            </a:r>
          </a:p>
          <a:p>
            <a:r>
              <a:rPr lang="en-GB" sz="1000" dirty="0">
                <a:solidFill>
                  <a:schemeClr val="bg1"/>
                </a:solidFill>
                <a:latin typeface="Courier" pitchFamily="2" charset="0"/>
              </a:rPr>
              <a:t>servers:</a:t>
            </a:r>
          </a:p>
          <a:p>
            <a:r>
              <a:rPr lang="en-GB" sz="1000" dirty="0">
                <a:solidFill>
                  <a:schemeClr val="bg1"/>
                </a:solidFill>
                <a:latin typeface="Courier" pitchFamily="2" charset="0"/>
              </a:rPr>
              <a:t>  - </a:t>
            </a:r>
            <a:r>
              <a:rPr lang="en-GB" sz="1000" dirty="0" err="1">
                <a:solidFill>
                  <a:schemeClr val="bg1"/>
                </a:solidFill>
                <a:latin typeface="Courier" pitchFamily="2" charset="0"/>
              </a:rPr>
              <a:t>url</a:t>
            </a:r>
            <a:r>
              <a:rPr lang="en-GB" sz="1000" dirty="0">
                <a:solidFill>
                  <a:schemeClr val="bg1"/>
                </a:solidFill>
                <a:latin typeface="Courier" pitchFamily="2" charset="0"/>
              </a:rPr>
              <a:t>: http://</a:t>
            </a:r>
            <a:r>
              <a:rPr lang="en-GB" sz="1000" dirty="0" err="1">
                <a:solidFill>
                  <a:schemeClr val="bg1"/>
                </a:solidFill>
                <a:latin typeface="Courier" pitchFamily="2" charset="0"/>
              </a:rPr>
              <a:t>petstore.swagger.io</a:t>
            </a:r>
            <a:r>
              <a:rPr lang="en-GB" sz="1000" dirty="0">
                <a:solidFill>
                  <a:schemeClr val="bg1"/>
                </a:solidFill>
                <a:latin typeface="Courier" pitchFamily="2" charset="0"/>
              </a:rPr>
              <a:t>/v1</a:t>
            </a:r>
          </a:p>
          <a:p>
            <a:r>
              <a:rPr lang="en-GB" sz="1000" dirty="0">
                <a:highlight>
                  <a:srgbClr val="FFFF00"/>
                </a:highlight>
                <a:latin typeface="Courier" pitchFamily="2" charset="0"/>
              </a:rPr>
              <a:t>paths:</a:t>
            </a:r>
          </a:p>
          <a:p>
            <a:r>
              <a:rPr lang="en-GB" sz="1000" dirty="0">
                <a:highlight>
                  <a:srgbClr val="FFFF00"/>
                </a:highlight>
                <a:latin typeface="Courier" pitchFamily="2" charset="0"/>
              </a:rPr>
              <a:t>  /pets:</a:t>
            </a:r>
          </a:p>
          <a:p>
            <a:r>
              <a:rPr lang="en-GB" sz="1000" dirty="0">
                <a:highlight>
                  <a:srgbClr val="FFFF00"/>
                </a:highlight>
                <a:latin typeface="Courier" pitchFamily="2" charset="0"/>
              </a:rPr>
              <a:t>    get:</a:t>
            </a:r>
          </a:p>
          <a:p>
            <a:r>
              <a:rPr lang="en-GB" sz="1000" dirty="0">
                <a:solidFill>
                  <a:schemeClr val="bg1"/>
                </a:solidFill>
                <a:latin typeface="Courier" pitchFamily="2" charset="0"/>
              </a:rPr>
              <a:t>      summary: List all pets</a:t>
            </a:r>
          </a:p>
          <a:p>
            <a:r>
              <a:rPr lang="en-GB" sz="1000" dirty="0">
                <a:solidFill>
                  <a:schemeClr val="bg1"/>
                </a:solidFill>
                <a:latin typeface="Courier" pitchFamily="2" charset="0"/>
              </a:rPr>
              <a:t>      </a:t>
            </a:r>
            <a:r>
              <a:rPr lang="en-GB" sz="1000" dirty="0" err="1">
                <a:solidFill>
                  <a:schemeClr val="bg1"/>
                </a:solidFill>
                <a:latin typeface="Courier" pitchFamily="2" charset="0"/>
              </a:rPr>
              <a:t>operationId</a:t>
            </a:r>
            <a:r>
              <a:rPr lang="en-GB" sz="1000" dirty="0">
                <a:solidFill>
                  <a:schemeClr val="bg1"/>
                </a:solidFill>
                <a:latin typeface="Courier" pitchFamily="2" charset="0"/>
              </a:rPr>
              <a:t>: </a:t>
            </a:r>
            <a:r>
              <a:rPr lang="en-GB" sz="1000" dirty="0" err="1">
                <a:solidFill>
                  <a:schemeClr val="bg1"/>
                </a:solidFill>
                <a:latin typeface="Courier" pitchFamily="2" charset="0"/>
              </a:rPr>
              <a:t>listPets</a:t>
            </a:r>
            <a:endParaRPr lang="en-GB" sz="1000" dirty="0">
              <a:solidFill>
                <a:schemeClr val="bg1"/>
              </a:solidFill>
              <a:latin typeface="Courier" pitchFamily="2" charset="0"/>
            </a:endParaRPr>
          </a:p>
          <a:p>
            <a:r>
              <a:rPr lang="en-GB" sz="1000" dirty="0">
                <a:solidFill>
                  <a:schemeClr val="bg1"/>
                </a:solidFill>
                <a:latin typeface="Courier" pitchFamily="2" charset="0"/>
              </a:rPr>
              <a:t>      tags:</a:t>
            </a:r>
          </a:p>
          <a:p>
            <a:r>
              <a:rPr lang="en-GB" sz="1000" dirty="0">
                <a:solidFill>
                  <a:schemeClr val="bg1"/>
                </a:solidFill>
                <a:latin typeface="Courier" pitchFamily="2" charset="0"/>
              </a:rPr>
              <a:t>        - pets</a:t>
            </a:r>
          </a:p>
          <a:p>
            <a:r>
              <a:rPr lang="en-GB" sz="1000" dirty="0">
                <a:highlight>
                  <a:srgbClr val="FFFF00"/>
                </a:highlight>
                <a:latin typeface="Courier" pitchFamily="2" charset="0"/>
              </a:rPr>
              <a:t>      parameters:</a:t>
            </a:r>
          </a:p>
          <a:p>
            <a:r>
              <a:rPr lang="en-GB" sz="1000" dirty="0">
                <a:solidFill>
                  <a:schemeClr val="bg1"/>
                </a:solidFill>
                <a:latin typeface="Courier" pitchFamily="2" charset="0"/>
              </a:rPr>
              <a:t>        - name: limit</a:t>
            </a:r>
          </a:p>
          <a:p>
            <a:r>
              <a:rPr lang="en-GB" sz="1000" dirty="0">
                <a:solidFill>
                  <a:schemeClr val="bg1"/>
                </a:solidFill>
                <a:latin typeface="Courier" pitchFamily="2" charset="0"/>
              </a:rPr>
              <a:t>          in: query</a:t>
            </a:r>
          </a:p>
          <a:p>
            <a:r>
              <a:rPr lang="en-GB" sz="1000" dirty="0">
                <a:solidFill>
                  <a:schemeClr val="bg1"/>
                </a:solidFill>
                <a:latin typeface="Courier" pitchFamily="2" charset="0"/>
              </a:rPr>
              <a:t>          description: How many items to return at one time (max 100)</a:t>
            </a:r>
          </a:p>
          <a:p>
            <a:r>
              <a:rPr lang="en-GB" sz="1000" dirty="0">
                <a:solidFill>
                  <a:schemeClr val="bg1"/>
                </a:solidFill>
                <a:latin typeface="Courier" pitchFamily="2" charset="0"/>
              </a:rPr>
              <a:t>          required: false</a:t>
            </a:r>
          </a:p>
          <a:p>
            <a:r>
              <a:rPr lang="en-GB" sz="1000" dirty="0">
                <a:solidFill>
                  <a:schemeClr val="bg1"/>
                </a:solidFill>
                <a:latin typeface="Courier" pitchFamily="2" charset="0"/>
              </a:rPr>
              <a:t>          schema:</a:t>
            </a:r>
          </a:p>
          <a:p>
            <a:r>
              <a:rPr lang="en-GB" sz="1000" dirty="0">
                <a:solidFill>
                  <a:schemeClr val="bg1"/>
                </a:solidFill>
                <a:latin typeface="Courier" pitchFamily="2" charset="0"/>
              </a:rPr>
              <a:t>            type: integer</a:t>
            </a:r>
          </a:p>
          <a:p>
            <a:r>
              <a:rPr lang="en-GB" sz="1000" dirty="0">
                <a:solidFill>
                  <a:schemeClr val="bg1"/>
                </a:solidFill>
                <a:latin typeface="Courier" pitchFamily="2" charset="0"/>
              </a:rPr>
              <a:t>            format: int32</a:t>
            </a:r>
          </a:p>
          <a:p>
            <a:r>
              <a:rPr lang="en-GB" sz="1000" dirty="0">
                <a:latin typeface="Courier" pitchFamily="2" charset="0"/>
              </a:rPr>
              <a:t>      </a:t>
            </a:r>
            <a:r>
              <a:rPr lang="en-GB" sz="1000" dirty="0">
                <a:highlight>
                  <a:srgbClr val="FFFF00"/>
                </a:highlight>
                <a:latin typeface="Courier" pitchFamily="2" charset="0"/>
              </a:rPr>
              <a:t>responses:</a:t>
            </a:r>
          </a:p>
          <a:p>
            <a:r>
              <a:rPr lang="en-GB" sz="1000" dirty="0">
                <a:solidFill>
                  <a:schemeClr val="bg1"/>
                </a:solidFill>
                <a:latin typeface="Courier" pitchFamily="2" charset="0"/>
              </a:rPr>
              <a:t>        '200':</a:t>
            </a:r>
          </a:p>
          <a:p>
            <a:r>
              <a:rPr lang="en-GB" sz="1000" dirty="0">
                <a:solidFill>
                  <a:schemeClr val="bg1"/>
                </a:solidFill>
                <a:latin typeface="Courier" pitchFamily="2" charset="0"/>
              </a:rPr>
              <a:t>          description: A paged array of pets</a:t>
            </a:r>
          </a:p>
          <a:p>
            <a:r>
              <a:rPr lang="en-GB" sz="1000" dirty="0">
                <a:solidFill>
                  <a:schemeClr val="bg1"/>
                </a:solidFill>
                <a:latin typeface="Courier" pitchFamily="2" charset="0"/>
              </a:rPr>
              <a:t>          headers:</a:t>
            </a:r>
          </a:p>
          <a:p>
            <a:r>
              <a:rPr lang="en-GB" sz="1000" dirty="0">
                <a:solidFill>
                  <a:schemeClr val="bg1"/>
                </a:solidFill>
                <a:latin typeface="Courier" pitchFamily="2" charset="0"/>
              </a:rPr>
              <a:t>            x-next:</a:t>
            </a:r>
          </a:p>
          <a:p>
            <a:r>
              <a:rPr lang="en-GB" sz="1000" dirty="0">
                <a:solidFill>
                  <a:schemeClr val="bg1"/>
                </a:solidFill>
                <a:latin typeface="Courier" pitchFamily="2" charset="0"/>
              </a:rPr>
              <a:t>              description: A link to the next page of responses</a:t>
            </a:r>
          </a:p>
          <a:p>
            <a:r>
              <a:rPr lang="en-GB" sz="1000" dirty="0">
                <a:solidFill>
                  <a:schemeClr val="bg1"/>
                </a:solidFill>
                <a:latin typeface="Courier" pitchFamily="2" charset="0"/>
              </a:rPr>
              <a:t>              schema:</a:t>
            </a:r>
          </a:p>
          <a:p>
            <a:r>
              <a:rPr lang="en-GB" sz="1000" dirty="0">
                <a:solidFill>
                  <a:schemeClr val="bg1"/>
                </a:solidFill>
                <a:latin typeface="Courier" pitchFamily="2" charset="0"/>
              </a:rPr>
              <a:t>                type: string</a:t>
            </a:r>
          </a:p>
          <a:p>
            <a:r>
              <a:rPr lang="en-GB" sz="1000" dirty="0">
                <a:solidFill>
                  <a:schemeClr val="bg1"/>
                </a:solidFill>
                <a:latin typeface="Courier" pitchFamily="2" charset="0"/>
              </a:rPr>
              <a:t>          content:</a:t>
            </a:r>
          </a:p>
          <a:p>
            <a:r>
              <a:rPr lang="en-GB" sz="1000" dirty="0">
                <a:solidFill>
                  <a:schemeClr val="bg1"/>
                </a:solidFill>
                <a:latin typeface="Courier" pitchFamily="2" charset="0"/>
              </a:rPr>
              <a:t>            application/json:    </a:t>
            </a:r>
          </a:p>
          <a:p>
            <a:r>
              <a:rPr lang="en-GB" sz="1000" dirty="0">
                <a:highlight>
                  <a:srgbClr val="FFFF00"/>
                </a:highlight>
                <a:latin typeface="Courier" pitchFamily="2" charset="0"/>
              </a:rPr>
              <a:t>              schema:</a:t>
            </a:r>
          </a:p>
          <a:p>
            <a:r>
              <a:rPr lang="en-GB" sz="1000" dirty="0">
                <a:highlight>
                  <a:srgbClr val="FFFF00"/>
                </a:highlight>
                <a:latin typeface="Courier" pitchFamily="2" charset="0"/>
              </a:rPr>
              <a:t>                $ref: "#/components/schemas/Pets"</a:t>
            </a:r>
          </a:p>
          <a:p>
            <a:r>
              <a:rPr lang="en-GB" sz="1000" dirty="0">
                <a:solidFill>
                  <a:schemeClr val="bg1"/>
                </a:solidFill>
                <a:latin typeface="Courier" pitchFamily="2" charset="0"/>
              </a:rPr>
              <a:t>        default:</a:t>
            </a:r>
          </a:p>
          <a:p>
            <a:r>
              <a:rPr lang="en-GB" sz="1000" dirty="0">
                <a:solidFill>
                  <a:schemeClr val="bg1"/>
                </a:solidFill>
                <a:latin typeface="Courier" pitchFamily="2" charset="0"/>
              </a:rPr>
              <a:t>          description: unexpected error</a:t>
            </a:r>
          </a:p>
          <a:p>
            <a:r>
              <a:rPr lang="en-GB" sz="1000" dirty="0">
                <a:solidFill>
                  <a:schemeClr val="bg1"/>
                </a:solidFill>
                <a:latin typeface="Courier" pitchFamily="2" charset="0"/>
              </a:rPr>
              <a:t>          content:</a:t>
            </a:r>
          </a:p>
          <a:p>
            <a:r>
              <a:rPr lang="en-GB" sz="1000" dirty="0">
                <a:solidFill>
                  <a:schemeClr val="bg1"/>
                </a:solidFill>
                <a:latin typeface="Courier" pitchFamily="2" charset="0"/>
              </a:rPr>
              <a:t>            application/json:</a:t>
            </a:r>
          </a:p>
          <a:p>
            <a:r>
              <a:rPr lang="en-GB" sz="1000" dirty="0">
                <a:solidFill>
                  <a:schemeClr val="bg1"/>
                </a:solidFill>
                <a:latin typeface="Courier" pitchFamily="2" charset="0"/>
              </a:rPr>
              <a:t>              schema:</a:t>
            </a:r>
          </a:p>
          <a:p>
            <a:r>
              <a:rPr lang="en-GB" sz="1000" dirty="0">
                <a:solidFill>
                  <a:schemeClr val="bg1"/>
                </a:solidFill>
                <a:latin typeface="Courier" pitchFamily="2" charset="0"/>
              </a:rPr>
              <a:t>                $ref: "#/components/schemas/Error"</a:t>
            </a:r>
          </a:p>
        </p:txBody>
      </p:sp>
      <p:sp>
        <p:nvSpPr>
          <p:cNvPr id="6" name="TextBox 5">
            <a:extLst>
              <a:ext uri="{FF2B5EF4-FFF2-40B4-BE49-F238E27FC236}">
                <a16:creationId xmlns:a16="http://schemas.microsoft.com/office/drawing/2014/main" id="{54524B15-83B7-0A4E-ABF0-3F9D603B90CE}"/>
              </a:ext>
            </a:extLst>
          </p:cNvPr>
          <p:cNvSpPr txBox="1"/>
          <p:nvPr/>
        </p:nvSpPr>
        <p:spPr>
          <a:xfrm>
            <a:off x="1180304" y="3895023"/>
            <a:ext cx="2696676" cy="2400657"/>
          </a:xfrm>
          <a:prstGeom prst="rect">
            <a:avLst/>
          </a:prstGeom>
          <a:noFill/>
          <a:ln>
            <a:solidFill>
              <a:schemeClr val="accent1"/>
            </a:solidFill>
            <a:prstDash val="lgDash"/>
          </a:ln>
        </p:spPr>
        <p:txBody>
          <a:bodyPr wrap="square" rtlCol="0">
            <a:spAutoFit/>
          </a:bodyPr>
          <a:lstStyle/>
          <a:p>
            <a:r>
              <a:rPr lang="en-GB" sz="1000" dirty="0">
                <a:highlight>
                  <a:srgbClr val="FFFF00"/>
                </a:highlight>
                <a:latin typeface="Courier" pitchFamily="2" charset="0"/>
              </a:rPr>
              <a:t>components:</a:t>
            </a:r>
          </a:p>
          <a:p>
            <a:r>
              <a:rPr lang="en-GB" sz="1000" dirty="0">
                <a:highlight>
                  <a:srgbClr val="FFFF00"/>
                </a:highlight>
                <a:latin typeface="Courier" pitchFamily="2" charset="0"/>
              </a:rPr>
              <a:t>  schemas:</a:t>
            </a:r>
          </a:p>
          <a:p>
            <a:r>
              <a:rPr lang="en-GB" sz="1000" dirty="0">
                <a:solidFill>
                  <a:schemeClr val="bg1"/>
                </a:solidFill>
                <a:latin typeface="Courier" pitchFamily="2" charset="0"/>
              </a:rPr>
              <a:t>    Pet:</a:t>
            </a:r>
          </a:p>
          <a:p>
            <a:r>
              <a:rPr lang="en-GB" sz="1000" dirty="0">
                <a:solidFill>
                  <a:schemeClr val="bg1"/>
                </a:solidFill>
                <a:latin typeface="Courier" pitchFamily="2" charset="0"/>
              </a:rPr>
              <a:t>      type: object</a:t>
            </a:r>
          </a:p>
          <a:p>
            <a:r>
              <a:rPr lang="en-GB" sz="1000" dirty="0">
                <a:solidFill>
                  <a:schemeClr val="bg1"/>
                </a:solidFill>
                <a:latin typeface="Courier" pitchFamily="2" charset="0"/>
              </a:rPr>
              <a:t>      required:</a:t>
            </a:r>
          </a:p>
          <a:p>
            <a:r>
              <a:rPr lang="en-GB" sz="1000" dirty="0">
                <a:highlight>
                  <a:srgbClr val="FFFF00"/>
                </a:highlight>
                <a:latin typeface="Courier" pitchFamily="2" charset="0"/>
              </a:rPr>
              <a:t>        - id</a:t>
            </a:r>
          </a:p>
          <a:p>
            <a:r>
              <a:rPr lang="en-GB" sz="1000" dirty="0">
                <a:solidFill>
                  <a:schemeClr val="bg1"/>
                </a:solidFill>
                <a:latin typeface="Courier" pitchFamily="2" charset="0"/>
              </a:rPr>
              <a:t>        - name</a:t>
            </a:r>
          </a:p>
          <a:p>
            <a:r>
              <a:rPr lang="en-GB" sz="1000" dirty="0">
                <a:solidFill>
                  <a:schemeClr val="bg1"/>
                </a:solidFill>
                <a:latin typeface="Courier" pitchFamily="2" charset="0"/>
              </a:rPr>
              <a:t>      properties:</a:t>
            </a:r>
          </a:p>
          <a:p>
            <a:r>
              <a:rPr lang="en-GB" sz="1000" dirty="0">
                <a:highlight>
                  <a:srgbClr val="FFFF00"/>
                </a:highlight>
                <a:latin typeface="Courier" pitchFamily="2" charset="0"/>
              </a:rPr>
              <a:t>        id:</a:t>
            </a:r>
          </a:p>
          <a:p>
            <a:r>
              <a:rPr lang="en-GB" sz="1000" dirty="0">
                <a:highlight>
                  <a:srgbClr val="FFFF00"/>
                </a:highlight>
                <a:latin typeface="Courier" pitchFamily="2" charset="0"/>
              </a:rPr>
              <a:t>          type: integer</a:t>
            </a:r>
          </a:p>
          <a:p>
            <a:r>
              <a:rPr lang="en-GB" sz="1000" dirty="0">
                <a:highlight>
                  <a:srgbClr val="FFFF00"/>
                </a:highlight>
                <a:latin typeface="Courier" pitchFamily="2" charset="0"/>
              </a:rPr>
              <a:t>          format: int64</a:t>
            </a:r>
          </a:p>
          <a:p>
            <a:r>
              <a:rPr lang="en-GB" sz="1000" dirty="0">
                <a:solidFill>
                  <a:schemeClr val="bg1"/>
                </a:solidFill>
                <a:latin typeface="Courier" pitchFamily="2" charset="0"/>
              </a:rPr>
              <a:t>        name:</a:t>
            </a:r>
          </a:p>
          <a:p>
            <a:r>
              <a:rPr lang="en-GB" sz="1000" dirty="0">
                <a:solidFill>
                  <a:schemeClr val="bg1"/>
                </a:solidFill>
                <a:latin typeface="Courier" pitchFamily="2" charset="0"/>
              </a:rPr>
              <a:t>          type: string</a:t>
            </a:r>
          </a:p>
          <a:p>
            <a:r>
              <a:rPr lang="en-GB" sz="1000" dirty="0">
                <a:solidFill>
                  <a:schemeClr val="bg1"/>
                </a:solidFill>
                <a:latin typeface="Courier" pitchFamily="2" charset="0"/>
              </a:rPr>
              <a:t>        tag:</a:t>
            </a:r>
          </a:p>
          <a:p>
            <a:r>
              <a:rPr lang="en-GB" sz="1000" dirty="0">
                <a:solidFill>
                  <a:schemeClr val="bg1"/>
                </a:solidFill>
                <a:latin typeface="Courier" pitchFamily="2" charset="0"/>
              </a:rPr>
              <a:t>          type: string</a:t>
            </a:r>
          </a:p>
        </p:txBody>
      </p:sp>
      <p:sp>
        <p:nvSpPr>
          <p:cNvPr id="7" name="Right Arrow 6">
            <a:extLst>
              <a:ext uri="{FF2B5EF4-FFF2-40B4-BE49-F238E27FC236}">
                <a16:creationId xmlns:a16="http://schemas.microsoft.com/office/drawing/2014/main" id="{08D6DCC6-250F-864C-97EB-CDF64BAD8EE1}"/>
              </a:ext>
            </a:extLst>
          </p:cNvPr>
          <p:cNvSpPr/>
          <p:nvPr/>
        </p:nvSpPr>
        <p:spPr>
          <a:xfrm>
            <a:off x="3366508" y="2050612"/>
            <a:ext cx="1375853" cy="177984"/>
          </a:xfrm>
          <a:prstGeom prst="rightArrow">
            <a:avLst>
              <a:gd name="adj1" fmla="val 50000"/>
              <a:gd name="adj2" fmla="val 20153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solidFill>
                <a:schemeClr val="bg1"/>
              </a:solidFill>
            </a:endParaRPr>
          </a:p>
        </p:txBody>
      </p:sp>
      <p:sp>
        <p:nvSpPr>
          <p:cNvPr id="8" name="Right Arrow 7">
            <a:extLst>
              <a:ext uri="{FF2B5EF4-FFF2-40B4-BE49-F238E27FC236}">
                <a16:creationId xmlns:a16="http://schemas.microsoft.com/office/drawing/2014/main" id="{BE4D720E-0E60-0848-8F14-CDE643EEA57C}"/>
              </a:ext>
            </a:extLst>
          </p:cNvPr>
          <p:cNvSpPr/>
          <p:nvPr/>
        </p:nvSpPr>
        <p:spPr>
          <a:xfrm rot="5400000">
            <a:off x="1896200" y="3241583"/>
            <a:ext cx="700130" cy="164970"/>
          </a:xfrm>
          <a:prstGeom prst="rightArrow">
            <a:avLst>
              <a:gd name="adj1" fmla="val 50000"/>
              <a:gd name="adj2" fmla="val 20153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solidFill>
                <a:schemeClr val="bg1"/>
              </a:solidFill>
            </a:endParaRPr>
          </a:p>
        </p:txBody>
      </p:sp>
      <p:pic>
        <p:nvPicPr>
          <p:cNvPr id="10" name="Picture 9">
            <a:extLst>
              <a:ext uri="{FF2B5EF4-FFF2-40B4-BE49-F238E27FC236}">
                <a16:creationId xmlns:a16="http://schemas.microsoft.com/office/drawing/2014/main" id="{A1F805D4-70BF-E54B-80E2-5755D7417AB0}"/>
              </a:ext>
            </a:extLst>
          </p:cNvPr>
          <p:cNvPicPr>
            <a:picLocks noChangeAspect="1"/>
          </p:cNvPicPr>
          <p:nvPr/>
        </p:nvPicPr>
        <p:blipFill>
          <a:blip r:embed="rId3"/>
          <a:stretch>
            <a:fillRect/>
          </a:stretch>
        </p:blipFill>
        <p:spPr>
          <a:xfrm>
            <a:off x="11072553" y="109024"/>
            <a:ext cx="1019468" cy="1010445"/>
          </a:xfrm>
          <a:prstGeom prst="rect">
            <a:avLst/>
          </a:prstGeom>
        </p:spPr>
      </p:pic>
    </p:spTree>
    <p:extLst>
      <p:ext uri="{BB962C8B-B14F-4D97-AF65-F5344CB8AC3E}">
        <p14:creationId xmlns:p14="http://schemas.microsoft.com/office/powerpoint/2010/main" val="1422994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 calcmode="lin" valueType="num">
                                      <p:cBhvr additive="base">
                                        <p:cTn id="7" dur="3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9"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dissolve">
                                      <p:cBhvr>
                                        <p:cTn id="13" dur="300"/>
                                        <p:tgtEl>
                                          <p:spTgt spid="8"/>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dissolve">
                                      <p:cBhvr>
                                        <p:cTn id="16" dur="3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01E5297A-3C28-B147-A36B-2027B2330368}"/>
              </a:ext>
            </a:extLst>
          </p:cNvPr>
          <p:cNvSpPr txBox="1">
            <a:spLocks/>
          </p:cNvSpPr>
          <p:nvPr/>
        </p:nvSpPr>
        <p:spPr>
          <a:xfrm>
            <a:off x="0" y="0"/>
            <a:ext cx="5647113" cy="1044488"/>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dirty="0">
                <a:solidFill>
                  <a:schemeClr val="bg1"/>
                </a:solidFill>
                <a:latin typeface="HelveticaNeueLT Pro 45 Lt" panose="020B0403020202020204" pitchFamily="34" charset="0"/>
              </a:rPr>
              <a:t>SWAGGER</a:t>
            </a:r>
            <a:endParaRPr lang="bg-BG" dirty="0">
              <a:solidFill>
                <a:schemeClr val="bg1"/>
              </a:solidFill>
            </a:endParaRPr>
          </a:p>
        </p:txBody>
      </p:sp>
      <p:pic>
        <p:nvPicPr>
          <p:cNvPr id="3" name="Picture 2">
            <a:extLst>
              <a:ext uri="{FF2B5EF4-FFF2-40B4-BE49-F238E27FC236}">
                <a16:creationId xmlns:a16="http://schemas.microsoft.com/office/drawing/2014/main" id="{A34E147F-17BD-F348-9E4A-926D96F4123E}"/>
              </a:ext>
            </a:extLst>
          </p:cNvPr>
          <p:cNvPicPr>
            <a:picLocks noChangeAspect="1"/>
          </p:cNvPicPr>
          <p:nvPr/>
        </p:nvPicPr>
        <p:blipFill>
          <a:blip r:embed="rId3"/>
          <a:stretch>
            <a:fillRect/>
          </a:stretch>
        </p:blipFill>
        <p:spPr>
          <a:xfrm>
            <a:off x="325626" y="1429255"/>
            <a:ext cx="8197691" cy="5123556"/>
          </a:xfrm>
          <a:prstGeom prst="rect">
            <a:avLst/>
          </a:prstGeom>
        </p:spPr>
      </p:pic>
      <p:pic>
        <p:nvPicPr>
          <p:cNvPr id="6" name="Picture 5">
            <a:extLst>
              <a:ext uri="{FF2B5EF4-FFF2-40B4-BE49-F238E27FC236}">
                <a16:creationId xmlns:a16="http://schemas.microsoft.com/office/drawing/2014/main" id="{BE21743F-9A35-9448-9F9D-32D0E6656D8E}"/>
              </a:ext>
            </a:extLst>
          </p:cNvPr>
          <p:cNvPicPr>
            <a:picLocks noChangeAspect="1"/>
          </p:cNvPicPr>
          <p:nvPr/>
        </p:nvPicPr>
        <p:blipFill>
          <a:blip r:embed="rId4"/>
          <a:stretch>
            <a:fillRect/>
          </a:stretch>
        </p:blipFill>
        <p:spPr>
          <a:xfrm>
            <a:off x="11072553" y="131218"/>
            <a:ext cx="940518" cy="940518"/>
          </a:xfrm>
          <a:prstGeom prst="rect">
            <a:avLst/>
          </a:prstGeom>
        </p:spPr>
      </p:pic>
      <p:sp>
        <p:nvSpPr>
          <p:cNvPr id="7" name="Cloud Callout 6">
            <a:extLst>
              <a:ext uri="{FF2B5EF4-FFF2-40B4-BE49-F238E27FC236}">
                <a16:creationId xmlns:a16="http://schemas.microsoft.com/office/drawing/2014/main" id="{7814F44B-E3FB-C14D-95AD-9BEA02E4283F}"/>
              </a:ext>
            </a:extLst>
          </p:cNvPr>
          <p:cNvSpPr/>
          <p:nvPr/>
        </p:nvSpPr>
        <p:spPr>
          <a:xfrm>
            <a:off x="8736677" y="3227186"/>
            <a:ext cx="3067676" cy="1843578"/>
          </a:xfrm>
          <a:prstGeom prst="cloudCallout">
            <a:avLst>
              <a:gd name="adj1" fmla="val -44439"/>
              <a:gd name="adj2" fmla="val 52529"/>
            </a:avLst>
          </a:prstGeom>
          <a:noFill/>
          <a:ln w="28575">
            <a:solidFill>
              <a:srgbClr val="70267D"/>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bg1"/>
                </a:solidFill>
                <a:latin typeface="Arial" panose="020B0604020202020204" pitchFamily="34" charset="0"/>
                <a:cs typeface="Arial" panose="020B0604020202020204" pitchFamily="34" charset="0"/>
              </a:rPr>
              <a:t>We will write docs ”</a:t>
            </a:r>
            <a:r>
              <a:rPr lang="en-GB" sz="1600" b="1" i="1" u="sng" dirty="0">
                <a:solidFill>
                  <a:schemeClr val="bg1"/>
                </a:solidFill>
                <a:latin typeface="Arial" panose="020B0604020202020204" pitchFamily="34" charset="0"/>
                <a:cs typeface="Arial" panose="020B0604020202020204" pitchFamily="34" charset="0"/>
              </a:rPr>
              <a:t>when we have time</a:t>
            </a:r>
            <a:r>
              <a:rPr lang="en-GB" sz="1600" dirty="0">
                <a:solidFill>
                  <a:schemeClr val="bg1"/>
                </a:solidFill>
                <a:latin typeface="Arial" panose="020B0604020202020204" pitchFamily="34" charset="0"/>
                <a:cs typeface="Arial" panose="020B0604020202020204" pitchFamily="34" charset="0"/>
              </a:rPr>
              <a:t>”… almost definitely for sure… </a:t>
            </a:r>
            <a:r>
              <a:rPr lang="en-GB" sz="1600" b="1" i="1" u="sng" dirty="0">
                <a:solidFill>
                  <a:schemeClr val="bg1"/>
                </a:solidFill>
                <a:latin typeface="Arial" panose="020B0604020202020204" pitchFamily="34" charset="0"/>
                <a:cs typeface="Arial" panose="020B0604020202020204" pitchFamily="34" charset="0"/>
              </a:rPr>
              <a:t>maybe</a:t>
            </a:r>
            <a:r>
              <a:rPr lang="en-GB" sz="1600" dirty="0">
                <a:solidFill>
                  <a:schemeClr val="bg1"/>
                </a:solidFill>
                <a:latin typeface="Arial" panose="020B0604020202020204" pitchFamily="34" charset="0"/>
                <a:cs typeface="Arial" panose="020B0604020202020204" pitchFamily="34" charset="0"/>
              </a:rPr>
              <a:t>…“</a:t>
            </a:r>
          </a:p>
        </p:txBody>
      </p:sp>
      <p:sp>
        <p:nvSpPr>
          <p:cNvPr id="8" name="Cloud Callout 7">
            <a:extLst>
              <a:ext uri="{FF2B5EF4-FFF2-40B4-BE49-F238E27FC236}">
                <a16:creationId xmlns:a16="http://schemas.microsoft.com/office/drawing/2014/main" id="{B6422D69-9ACF-FA41-873F-A9C7655A07E0}"/>
              </a:ext>
            </a:extLst>
          </p:cNvPr>
          <p:cNvSpPr/>
          <p:nvPr/>
        </p:nvSpPr>
        <p:spPr>
          <a:xfrm>
            <a:off x="9010972" y="1683304"/>
            <a:ext cx="2078792" cy="1525668"/>
          </a:xfrm>
          <a:prstGeom prst="cloudCallout">
            <a:avLst>
              <a:gd name="adj1" fmla="val 70781"/>
              <a:gd name="adj2" fmla="val 21279"/>
            </a:avLst>
          </a:prstGeom>
          <a:noFill/>
          <a:ln w="28575">
            <a:solidFill>
              <a:srgbClr val="70267D"/>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bg1"/>
                </a:solidFill>
                <a:latin typeface="Arial" panose="020B0604020202020204" pitchFamily="34" charset="0"/>
                <a:cs typeface="Arial" panose="020B0604020202020204" pitchFamily="34" charset="0"/>
              </a:rPr>
              <a:t>“Code-first and </a:t>
            </a:r>
            <a:r>
              <a:rPr lang="en-GB" sz="1600" b="1" i="1" u="sng" dirty="0">
                <a:solidFill>
                  <a:schemeClr val="bg1"/>
                </a:solidFill>
                <a:latin typeface="Arial" panose="020B0604020202020204" pitchFamily="34" charset="0"/>
                <a:cs typeface="Arial" panose="020B0604020202020204" pitchFamily="34" charset="0"/>
              </a:rPr>
              <a:t>meh </a:t>
            </a:r>
            <a:r>
              <a:rPr lang="en-GB" sz="1600" dirty="0">
                <a:solidFill>
                  <a:schemeClr val="bg1"/>
                </a:solidFill>
                <a:latin typeface="Arial" panose="020B0604020202020204" pitchFamily="34" charset="0"/>
                <a:cs typeface="Arial" panose="020B0604020202020204" pitchFamily="34" charset="0"/>
              </a:rPr>
              <a:t>docs later…“</a:t>
            </a:r>
          </a:p>
        </p:txBody>
      </p:sp>
    </p:spTree>
    <p:extLst>
      <p:ext uri="{BB962C8B-B14F-4D97-AF65-F5344CB8AC3E}">
        <p14:creationId xmlns:p14="http://schemas.microsoft.com/office/powerpoint/2010/main" val="1989593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3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dissolve">
                                      <p:cBhvr>
                                        <p:cTn id="12" dur="3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01E5297A-3C28-B147-A36B-2027B2330368}"/>
              </a:ext>
            </a:extLst>
          </p:cNvPr>
          <p:cNvSpPr txBox="1">
            <a:spLocks/>
          </p:cNvSpPr>
          <p:nvPr/>
        </p:nvSpPr>
        <p:spPr>
          <a:xfrm>
            <a:off x="0" y="0"/>
            <a:ext cx="5647113" cy="1044488"/>
          </a:xfrm>
          <a:prstGeom prst="rect">
            <a:avLst/>
          </a:prstGeom>
        </p:spPr>
        <p:txBody>
          <a:bodyPr vert="horz" lIns="91440" tIns="45720" rIns="91440" bIns="45720" rtlCol="0" anchor="b">
            <a:normAutofit fontScale="67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dirty="0">
                <a:solidFill>
                  <a:schemeClr val="bg1"/>
                </a:solidFill>
                <a:latin typeface="HelveticaNeueLT Pro 45 Lt" panose="020B0403020202020204" pitchFamily="34" charset="0"/>
              </a:rPr>
              <a:t>OPENAPI GENERATOR</a:t>
            </a:r>
            <a:endParaRPr lang="bg-BG" dirty="0">
              <a:solidFill>
                <a:schemeClr val="bg1"/>
              </a:solidFill>
            </a:endParaRPr>
          </a:p>
        </p:txBody>
      </p:sp>
      <p:sp>
        <p:nvSpPr>
          <p:cNvPr id="3" name="Textplatzhalter 8">
            <a:extLst>
              <a:ext uri="{FF2B5EF4-FFF2-40B4-BE49-F238E27FC236}">
                <a16:creationId xmlns:a16="http://schemas.microsoft.com/office/drawing/2014/main" id="{1B840F18-E261-DA4E-8B78-ED9EDEBAAA22}"/>
              </a:ext>
            </a:extLst>
          </p:cNvPr>
          <p:cNvSpPr txBox="1">
            <a:spLocks/>
          </p:cNvSpPr>
          <p:nvPr/>
        </p:nvSpPr>
        <p:spPr bwMode="gray">
          <a:xfrm>
            <a:off x="392084" y="1510285"/>
            <a:ext cx="8512802" cy="368882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600" dirty="0">
                <a:solidFill>
                  <a:schemeClr val="bg1"/>
                </a:solidFill>
                <a:latin typeface="Arial" panose="020B0604020202020204" pitchFamily="34" charset="0"/>
                <a:cs typeface="Arial" panose="020B0604020202020204" pitchFamily="34" charset="0"/>
              </a:rPr>
              <a:t>Given an </a:t>
            </a:r>
            <a:r>
              <a:rPr lang="en-GB" sz="1600" dirty="0" err="1">
                <a:solidFill>
                  <a:schemeClr val="bg1"/>
                </a:solidFill>
                <a:latin typeface="Arial" panose="020B0604020202020204" pitchFamily="34" charset="0"/>
                <a:cs typeface="Arial" panose="020B0604020202020204" pitchFamily="34" charset="0"/>
              </a:rPr>
              <a:t>OpenAPI</a:t>
            </a:r>
            <a:r>
              <a:rPr lang="en-GB" sz="1600" dirty="0">
                <a:solidFill>
                  <a:schemeClr val="bg1"/>
                </a:solidFill>
                <a:latin typeface="Arial" panose="020B0604020202020204" pitchFamily="34" charset="0"/>
                <a:cs typeface="Arial" panose="020B0604020202020204" pitchFamily="34" charset="0"/>
              </a:rPr>
              <a:t> Spec, and using an </a:t>
            </a:r>
            <a:r>
              <a:rPr lang="en-GB" sz="1600" b="1" i="1" dirty="0" err="1">
                <a:solidFill>
                  <a:schemeClr val="bg1"/>
                </a:solidFill>
                <a:latin typeface="Arial" panose="020B0604020202020204" pitchFamily="34" charset="0"/>
                <a:cs typeface="Arial" panose="020B0604020202020204" pitchFamily="34" charset="0"/>
              </a:rPr>
              <a:t>OpenAPI</a:t>
            </a:r>
            <a:r>
              <a:rPr lang="en-GB" sz="1600" b="1" i="1" dirty="0">
                <a:solidFill>
                  <a:schemeClr val="bg1"/>
                </a:solidFill>
                <a:latin typeface="Arial" panose="020B0604020202020204" pitchFamily="34" charset="0"/>
                <a:cs typeface="Arial" panose="020B0604020202020204" pitchFamily="34" charset="0"/>
              </a:rPr>
              <a:t> Generator</a:t>
            </a:r>
            <a:r>
              <a:rPr lang="en-GB" sz="1600" dirty="0">
                <a:solidFill>
                  <a:schemeClr val="bg1"/>
                </a:solidFill>
                <a:latin typeface="Arial" panose="020B0604020202020204" pitchFamily="34" charset="0"/>
                <a:cs typeface="Arial" panose="020B0604020202020204" pitchFamily="34" charset="0"/>
              </a:rPr>
              <a:t> you can generate</a:t>
            </a:r>
            <a:r>
              <a:rPr lang="bg-BG" sz="1600" dirty="0">
                <a:solidFill>
                  <a:schemeClr val="bg1"/>
                </a:solidFill>
                <a:latin typeface="Arial" panose="020B0604020202020204" pitchFamily="34" charset="0"/>
                <a:cs typeface="Arial" panose="020B0604020202020204" pitchFamily="34" charset="0"/>
              </a:rPr>
              <a:t>:</a:t>
            </a:r>
          </a:p>
          <a:p>
            <a:endParaRPr lang="bg-BG" sz="1600" dirty="0">
              <a:solidFill>
                <a:schemeClr val="bg1"/>
              </a:solidFill>
              <a:latin typeface="Arial" panose="020B0604020202020204" pitchFamily="34" charset="0"/>
              <a:cs typeface="Arial" panose="020B0604020202020204" pitchFamily="34" charset="0"/>
            </a:endParaRPr>
          </a:p>
          <a:p>
            <a:r>
              <a:rPr lang="en-GB" sz="1600" dirty="0">
                <a:solidFill>
                  <a:schemeClr val="bg1"/>
                </a:solidFill>
                <a:latin typeface="Arial" panose="020B0604020202020204" pitchFamily="34" charset="0"/>
                <a:cs typeface="Arial" panose="020B0604020202020204" pitchFamily="34" charset="0"/>
              </a:rPr>
              <a:t>API clients.</a:t>
            </a:r>
            <a:endParaRPr lang="bg-BG" sz="1600" dirty="0">
              <a:solidFill>
                <a:schemeClr val="bg1"/>
              </a:solidFill>
              <a:latin typeface="Arial" panose="020B0604020202020204" pitchFamily="34" charset="0"/>
              <a:cs typeface="Arial" panose="020B0604020202020204" pitchFamily="34" charset="0"/>
            </a:endParaRPr>
          </a:p>
          <a:p>
            <a:endParaRPr lang="en-GB" sz="1600" dirty="0">
              <a:solidFill>
                <a:schemeClr val="bg1"/>
              </a:solidFill>
              <a:latin typeface="Arial" panose="020B0604020202020204" pitchFamily="34" charset="0"/>
              <a:cs typeface="Arial" panose="020B0604020202020204" pitchFamily="34" charset="0"/>
            </a:endParaRPr>
          </a:p>
          <a:p>
            <a:r>
              <a:rPr lang="en-GB" sz="1600" dirty="0">
                <a:solidFill>
                  <a:schemeClr val="bg1"/>
                </a:solidFill>
                <a:latin typeface="Arial" panose="020B0604020202020204" pitchFamily="34" charset="0"/>
                <a:cs typeface="Arial" panose="020B0604020202020204" pitchFamily="34" charset="0"/>
              </a:rPr>
              <a:t>Server stubs.</a:t>
            </a:r>
            <a:endParaRPr lang="bg-BG" sz="1600" dirty="0">
              <a:solidFill>
                <a:schemeClr val="bg1"/>
              </a:solidFill>
              <a:latin typeface="Arial" panose="020B0604020202020204" pitchFamily="34" charset="0"/>
              <a:cs typeface="Arial" panose="020B0604020202020204" pitchFamily="34" charset="0"/>
            </a:endParaRPr>
          </a:p>
          <a:p>
            <a:endParaRPr lang="en-GB" sz="1600" dirty="0">
              <a:solidFill>
                <a:schemeClr val="bg1"/>
              </a:solidFill>
              <a:latin typeface="Arial" panose="020B0604020202020204" pitchFamily="34" charset="0"/>
              <a:cs typeface="Arial" panose="020B0604020202020204" pitchFamily="34" charset="0"/>
            </a:endParaRPr>
          </a:p>
          <a:p>
            <a:r>
              <a:rPr lang="en-GB" sz="1600" dirty="0">
                <a:solidFill>
                  <a:schemeClr val="bg1"/>
                </a:solidFill>
                <a:latin typeface="Arial" panose="020B0604020202020204" pitchFamily="34" charset="0"/>
                <a:cs typeface="Arial" panose="020B0604020202020204" pitchFamily="34" charset="0"/>
              </a:rPr>
              <a:t>Documentation.</a:t>
            </a:r>
            <a:endParaRPr lang="bg-BG" sz="1600" dirty="0">
              <a:solidFill>
                <a:schemeClr val="bg1"/>
              </a:solidFill>
              <a:latin typeface="Arial" panose="020B0604020202020204" pitchFamily="34" charset="0"/>
              <a:cs typeface="Arial" panose="020B0604020202020204" pitchFamily="34" charset="0"/>
            </a:endParaRPr>
          </a:p>
          <a:p>
            <a:endParaRPr lang="en-GB" sz="1600" dirty="0">
              <a:solidFill>
                <a:schemeClr val="bg1"/>
              </a:solidFill>
              <a:latin typeface="Arial" panose="020B0604020202020204" pitchFamily="34" charset="0"/>
              <a:cs typeface="Arial" panose="020B0604020202020204" pitchFamily="34" charset="0"/>
            </a:endParaRPr>
          </a:p>
          <a:p>
            <a:r>
              <a:rPr lang="en-GB" sz="1600" dirty="0">
                <a:solidFill>
                  <a:schemeClr val="bg1"/>
                </a:solidFill>
                <a:latin typeface="Arial" panose="020B0604020202020204" pitchFamily="34" charset="0"/>
                <a:cs typeface="Arial" panose="020B0604020202020204" pitchFamily="34" charset="0"/>
              </a:rPr>
              <a:t>Configuration.</a:t>
            </a:r>
          </a:p>
        </p:txBody>
      </p:sp>
      <p:pic>
        <p:nvPicPr>
          <p:cNvPr id="4" name="Picture 3">
            <a:extLst>
              <a:ext uri="{FF2B5EF4-FFF2-40B4-BE49-F238E27FC236}">
                <a16:creationId xmlns:a16="http://schemas.microsoft.com/office/drawing/2014/main" id="{1C197084-4F52-B445-B81A-5316F6EFFE73}"/>
              </a:ext>
            </a:extLst>
          </p:cNvPr>
          <p:cNvPicPr>
            <a:picLocks noChangeAspect="1"/>
          </p:cNvPicPr>
          <p:nvPr/>
        </p:nvPicPr>
        <p:blipFill>
          <a:blip r:embed="rId3"/>
          <a:stretch>
            <a:fillRect/>
          </a:stretch>
        </p:blipFill>
        <p:spPr>
          <a:xfrm>
            <a:off x="4048098" y="2060112"/>
            <a:ext cx="7169727" cy="3937397"/>
          </a:xfrm>
          <a:prstGeom prst="rect">
            <a:avLst/>
          </a:prstGeom>
        </p:spPr>
      </p:pic>
      <p:sp>
        <p:nvSpPr>
          <p:cNvPr id="6" name="Rectangle 5">
            <a:extLst>
              <a:ext uri="{FF2B5EF4-FFF2-40B4-BE49-F238E27FC236}">
                <a16:creationId xmlns:a16="http://schemas.microsoft.com/office/drawing/2014/main" id="{9B19F0E6-777B-D642-83D5-B2429322B6AA}"/>
              </a:ext>
            </a:extLst>
          </p:cNvPr>
          <p:cNvSpPr/>
          <p:nvPr/>
        </p:nvSpPr>
        <p:spPr>
          <a:xfrm>
            <a:off x="11097491" y="95127"/>
            <a:ext cx="964604" cy="949361"/>
          </a:xfrm>
          <a:prstGeom prst="rect">
            <a:avLst/>
          </a:prstGeom>
          <a:solidFill>
            <a:srgbClr val="05A5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pic>
        <p:nvPicPr>
          <p:cNvPr id="7" name="Graphic 6">
            <a:extLst>
              <a:ext uri="{FF2B5EF4-FFF2-40B4-BE49-F238E27FC236}">
                <a16:creationId xmlns:a16="http://schemas.microsoft.com/office/drawing/2014/main" id="{533C1621-2C76-4D4F-A4E6-967845BE382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217825" y="141607"/>
            <a:ext cx="806890" cy="806890"/>
          </a:xfrm>
          <a:prstGeom prst="rect">
            <a:avLst/>
          </a:prstGeom>
        </p:spPr>
      </p:pic>
    </p:spTree>
    <p:extLst>
      <p:ext uri="{BB962C8B-B14F-4D97-AF65-F5344CB8AC3E}">
        <p14:creationId xmlns:p14="http://schemas.microsoft.com/office/powerpoint/2010/main" val="2853853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 calcmode="lin" valueType="num">
                                      <p:cBhvr additive="base">
                                        <p:cTn id="7" dur="3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 calcmode="lin" valueType="num">
                                      <p:cBhvr additive="base">
                                        <p:cTn id="13" dur="300" fill="hold"/>
                                        <p:tgtEl>
                                          <p:spTgt spid="3">
                                            <p:txEl>
                                              <p:pRg st="4" end="4"/>
                                            </p:txEl>
                                          </p:spTgt>
                                        </p:tgtEl>
                                        <p:attrNameLst>
                                          <p:attrName>ppt_x</p:attrName>
                                        </p:attrNameLst>
                                      </p:cBhvr>
                                      <p:tavLst>
                                        <p:tav tm="0">
                                          <p:val>
                                            <p:strVal val="0-#ppt_w/2"/>
                                          </p:val>
                                        </p:tav>
                                        <p:tav tm="100000">
                                          <p:val>
                                            <p:strVal val="#ppt_x"/>
                                          </p:val>
                                        </p:tav>
                                      </p:tavLst>
                                    </p:anim>
                                    <p:anim calcmode="lin" valueType="num">
                                      <p:cBhvr additive="base">
                                        <p:cTn id="14" dur="300" fill="hold"/>
                                        <p:tgtEl>
                                          <p:spTgt spid="3">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anim calcmode="lin" valueType="num">
                                      <p:cBhvr additive="base">
                                        <p:cTn id="19" dur="300" fill="hold"/>
                                        <p:tgtEl>
                                          <p:spTgt spid="3">
                                            <p:txEl>
                                              <p:pRg st="6" end="6"/>
                                            </p:txEl>
                                          </p:spTgt>
                                        </p:tgtEl>
                                        <p:attrNameLst>
                                          <p:attrName>ppt_x</p:attrName>
                                        </p:attrNameLst>
                                      </p:cBhvr>
                                      <p:tavLst>
                                        <p:tav tm="0">
                                          <p:val>
                                            <p:strVal val="0-#ppt_w/2"/>
                                          </p:val>
                                        </p:tav>
                                        <p:tav tm="100000">
                                          <p:val>
                                            <p:strVal val="#ppt_x"/>
                                          </p:val>
                                        </p:tav>
                                      </p:tavLst>
                                    </p:anim>
                                    <p:anim calcmode="lin" valueType="num">
                                      <p:cBhvr additive="base">
                                        <p:cTn id="20" dur="300" fill="hold"/>
                                        <p:tgtEl>
                                          <p:spTgt spid="3">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anim calcmode="lin" valueType="num">
                                      <p:cBhvr additive="base">
                                        <p:cTn id="25" dur="300" fill="hold"/>
                                        <p:tgtEl>
                                          <p:spTgt spid="3">
                                            <p:txEl>
                                              <p:pRg st="8" end="8"/>
                                            </p:txEl>
                                          </p:spTgt>
                                        </p:tgtEl>
                                        <p:attrNameLst>
                                          <p:attrName>ppt_x</p:attrName>
                                        </p:attrNameLst>
                                      </p:cBhvr>
                                      <p:tavLst>
                                        <p:tav tm="0">
                                          <p:val>
                                            <p:strVal val="0-#ppt_w/2"/>
                                          </p:val>
                                        </p:tav>
                                        <p:tav tm="100000">
                                          <p:val>
                                            <p:strVal val="#ppt_x"/>
                                          </p:val>
                                        </p:tav>
                                      </p:tavLst>
                                    </p:anim>
                                    <p:anim calcmode="lin" valueType="num">
                                      <p:cBhvr additive="base">
                                        <p:cTn id="26" dur="300" fill="hold"/>
                                        <p:tgtEl>
                                          <p:spTgt spid="3">
                                            <p:txEl>
                                              <p:pRg st="8" end="8"/>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01E5297A-3C28-B147-A36B-2027B2330368}"/>
              </a:ext>
            </a:extLst>
          </p:cNvPr>
          <p:cNvSpPr txBox="1">
            <a:spLocks/>
          </p:cNvSpPr>
          <p:nvPr/>
        </p:nvSpPr>
        <p:spPr>
          <a:xfrm>
            <a:off x="0" y="0"/>
            <a:ext cx="5647113" cy="1044488"/>
          </a:xfrm>
          <a:prstGeom prst="rect">
            <a:avLst/>
          </a:prstGeom>
        </p:spPr>
        <p:txBody>
          <a:bodyPr vert="horz" lIns="91440" tIns="45720" rIns="91440" bIns="45720" rtlCol="0" anchor="b">
            <a:normAutofit fontScale="67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dirty="0">
                <a:solidFill>
                  <a:schemeClr val="bg1"/>
                </a:solidFill>
                <a:latin typeface="HelveticaNeueLT Pro 45 Lt" panose="020B0403020202020204" pitchFamily="34" charset="0"/>
              </a:rPr>
              <a:t>ATLASSIAN OPENAPI VALIDATOR</a:t>
            </a:r>
            <a:endParaRPr lang="bg-BG" dirty="0">
              <a:solidFill>
                <a:schemeClr val="bg1"/>
              </a:solidFill>
            </a:endParaRPr>
          </a:p>
        </p:txBody>
      </p:sp>
      <p:sp>
        <p:nvSpPr>
          <p:cNvPr id="3" name="Textplatzhalter 8">
            <a:extLst>
              <a:ext uri="{FF2B5EF4-FFF2-40B4-BE49-F238E27FC236}">
                <a16:creationId xmlns:a16="http://schemas.microsoft.com/office/drawing/2014/main" id="{5BCCE8A2-AE96-A54E-BE60-F8814BDCFA2F}"/>
              </a:ext>
            </a:extLst>
          </p:cNvPr>
          <p:cNvSpPr txBox="1">
            <a:spLocks/>
          </p:cNvSpPr>
          <p:nvPr/>
        </p:nvSpPr>
        <p:spPr bwMode="gray">
          <a:xfrm>
            <a:off x="455150" y="1460409"/>
            <a:ext cx="10010549" cy="449150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600" dirty="0">
                <a:solidFill>
                  <a:schemeClr val="bg1"/>
                </a:solidFill>
                <a:latin typeface="Arial" panose="020B0604020202020204" pitchFamily="34" charset="0"/>
                <a:cs typeface="Arial" panose="020B0604020202020204" pitchFamily="34" charset="0"/>
              </a:rPr>
              <a:t>After spending a bit of time researching how can I do request and response validation for our existing APIs, without having to re-write all tests, write a whole new suite of tests, or write a small project or library to do the work, I found the answer!</a:t>
            </a:r>
          </a:p>
          <a:p>
            <a:pPr marL="0" indent="0">
              <a:buNone/>
            </a:pPr>
            <a:endParaRPr lang="en-GB" sz="1600" b="1" i="1" dirty="0">
              <a:solidFill>
                <a:schemeClr val="bg1"/>
              </a:solidFill>
              <a:latin typeface="Arial" panose="020B0604020202020204" pitchFamily="34" charset="0"/>
              <a:cs typeface="Arial" panose="020B0604020202020204" pitchFamily="34" charset="0"/>
            </a:endParaRPr>
          </a:p>
          <a:p>
            <a:pPr marL="0" indent="0">
              <a:buNone/>
            </a:pPr>
            <a:r>
              <a:rPr lang="en-GB" sz="1600" b="1" i="1" dirty="0">
                <a:solidFill>
                  <a:schemeClr val="bg1"/>
                </a:solidFill>
                <a:latin typeface="Arial" panose="020B0604020202020204" pitchFamily="34" charset="0"/>
                <a:cs typeface="Arial" panose="020B0604020202020204" pitchFamily="34" charset="0"/>
              </a:rPr>
              <a:t>Atlassian – Request Validator</a:t>
            </a:r>
          </a:p>
          <a:p>
            <a:r>
              <a:rPr lang="en-GB" sz="1600" dirty="0">
                <a:solidFill>
                  <a:schemeClr val="bg1"/>
                </a:solidFill>
                <a:latin typeface="Arial" panose="020B0604020202020204" pitchFamily="34" charset="0"/>
                <a:cs typeface="Arial" panose="020B0604020202020204" pitchFamily="34" charset="0"/>
              </a:rPr>
              <a:t>A Java library for validating HTTP request/responses against an </a:t>
            </a:r>
            <a:r>
              <a:rPr lang="en-GB" sz="1600" dirty="0" err="1">
                <a:solidFill>
                  <a:schemeClr val="bg1"/>
                </a:solidFill>
                <a:latin typeface="Arial" panose="020B0604020202020204" pitchFamily="34" charset="0"/>
                <a:cs typeface="Arial" panose="020B0604020202020204" pitchFamily="34" charset="0"/>
              </a:rPr>
              <a:t>OpenAPI</a:t>
            </a:r>
            <a:r>
              <a:rPr lang="en-GB" sz="1600" dirty="0">
                <a:solidFill>
                  <a:schemeClr val="bg1"/>
                </a:solidFill>
                <a:latin typeface="Arial" panose="020B0604020202020204" pitchFamily="34" charset="0"/>
                <a:cs typeface="Arial" panose="020B0604020202020204" pitchFamily="34" charset="0"/>
              </a:rPr>
              <a:t> specification.</a:t>
            </a:r>
          </a:p>
          <a:p>
            <a:endParaRPr lang="en-GB" sz="1600" dirty="0">
              <a:solidFill>
                <a:schemeClr val="bg1"/>
              </a:solidFill>
              <a:latin typeface="Arial" panose="020B0604020202020204" pitchFamily="34" charset="0"/>
              <a:cs typeface="Arial" panose="020B0604020202020204" pitchFamily="34" charset="0"/>
            </a:endParaRPr>
          </a:p>
          <a:p>
            <a:pPr marL="0" indent="0">
              <a:buNone/>
            </a:pPr>
            <a:r>
              <a:rPr lang="en-GB" sz="1600" dirty="0">
                <a:solidFill>
                  <a:schemeClr val="bg1"/>
                </a:solidFill>
                <a:latin typeface="Arial" panose="020B0604020202020204" pitchFamily="34" charset="0"/>
                <a:cs typeface="Arial" panose="020B0604020202020204" pitchFamily="34" charset="0"/>
              </a:rPr>
              <a:t>It has several modules for different frameworks and we will be using the following in our Demo:</a:t>
            </a:r>
          </a:p>
          <a:p>
            <a:pPr marL="0" indent="0">
              <a:buNone/>
            </a:pPr>
            <a:endParaRPr lang="en-GB" sz="1600" b="1" i="1" dirty="0">
              <a:solidFill>
                <a:schemeClr val="bg1"/>
              </a:solidFill>
              <a:latin typeface="Arial" panose="020B0604020202020204" pitchFamily="34" charset="0"/>
              <a:cs typeface="Arial" panose="020B0604020202020204" pitchFamily="34" charset="0"/>
            </a:endParaRPr>
          </a:p>
          <a:p>
            <a:pPr marL="0" indent="0">
              <a:buNone/>
            </a:pPr>
            <a:r>
              <a:rPr lang="en-GB" sz="1600" b="1" i="1" dirty="0">
                <a:solidFill>
                  <a:schemeClr val="bg1"/>
                </a:solidFill>
                <a:latin typeface="Arial" panose="020B0604020202020204" pitchFamily="34" charset="0"/>
                <a:cs typeface="Arial" panose="020B0604020202020204" pitchFamily="34" charset="0"/>
              </a:rPr>
              <a:t>Swagger Request Validator - REST Assured module</a:t>
            </a:r>
          </a:p>
          <a:p>
            <a:r>
              <a:rPr lang="en-GB" sz="1600" dirty="0">
                <a:solidFill>
                  <a:schemeClr val="bg1"/>
                </a:solidFill>
                <a:latin typeface="Arial" panose="020B0604020202020204" pitchFamily="34" charset="0"/>
                <a:cs typeface="Arial" panose="020B0604020202020204" pitchFamily="34" charset="0"/>
              </a:rPr>
              <a:t>It provides integrations with the REST Assured testing library.</a:t>
            </a:r>
          </a:p>
          <a:p>
            <a:pPr marL="0" indent="0">
              <a:buNone/>
            </a:pPr>
            <a:endParaRPr lang="en-GB" sz="1600" dirty="0">
              <a:solidFill>
                <a:schemeClr val="bg1"/>
              </a:solidFill>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F65C7CB9-C7A5-1845-B4FE-F112010485E0}"/>
              </a:ext>
            </a:extLst>
          </p:cNvPr>
          <p:cNvPicPr>
            <a:picLocks noChangeAspect="1"/>
          </p:cNvPicPr>
          <p:nvPr/>
        </p:nvPicPr>
        <p:blipFill>
          <a:blip r:embed="rId3"/>
          <a:stretch>
            <a:fillRect/>
          </a:stretch>
        </p:blipFill>
        <p:spPr>
          <a:xfrm>
            <a:off x="8605163" y="-374146"/>
            <a:ext cx="3721072" cy="1953564"/>
          </a:xfrm>
          <a:prstGeom prst="rect">
            <a:avLst/>
          </a:prstGeom>
        </p:spPr>
      </p:pic>
    </p:spTree>
    <p:extLst>
      <p:ext uri="{BB962C8B-B14F-4D97-AF65-F5344CB8AC3E}">
        <p14:creationId xmlns:p14="http://schemas.microsoft.com/office/powerpoint/2010/main" val="1914901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3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14" dur="300" fill="hold"/>
                                        <p:tgtEl>
                                          <p:spTgt spid="3">
                                            <p:txEl>
                                              <p:pRg st="2" end="2"/>
                                            </p:txEl>
                                          </p:spTgt>
                                        </p:tgtEl>
                                        <p:attrNameLst>
                                          <p:attrName>ppt_y</p:attrName>
                                        </p:attrNameLst>
                                      </p:cBhvr>
                                      <p:tavLst>
                                        <p:tav tm="0">
                                          <p:val>
                                            <p:strVal val="#ppt_y"/>
                                          </p:val>
                                        </p:tav>
                                        <p:tav tm="100000">
                                          <p:val>
                                            <p:strVal val="#ppt_y"/>
                                          </p:val>
                                        </p:tav>
                                      </p:tavLst>
                                    </p:anim>
                                  </p:childTnLst>
                                </p:cTn>
                              </p:par>
                              <p:par>
                                <p:cTn id="15" presetID="2" presetClass="entr" presetSubtype="8"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 calcmode="lin" valueType="num">
                                      <p:cBhvr additive="base">
                                        <p:cTn id="17" dur="300" fill="hold"/>
                                        <p:tgtEl>
                                          <p:spTgt spid="3">
                                            <p:txEl>
                                              <p:pRg st="3" end="3"/>
                                            </p:txEl>
                                          </p:spTgt>
                                        </p:tgtEl>
                                        <p:attrNameLst>
                                          <p:attrName>ppt_x</p:attrName>
                                        </p:attrNameLst>
                                      </p:cBhvr>
                                      <p:tavLst>
                                        <p:tav tm="0">
                                          <p:val>
                                            <p:strVal val="0-#ppt_w/2"/>
                                          </p:val>
                                        </p:tav>
                                        <p:tav tm="100000">
                                          <p:val>
                                            <p:strVal val="#ppt_x"/>
                                          </p:val>
                                        </p:tav>
                                      </p:tavLst>
                                    </p:anim>
                                    <p:anim calcmode="lin" valueType="num">
                                      <p:cBhvr additive="base">
                                        <p:cTn id="18" dur="300" fill="hold"/>
                                        <p:tgtEl>
                                          <p:spTgt spid="3">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8"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anim calcmode="lin" valueType="num">
                                      <p:cBhvr additive="base">
                                        <p:cTn id="23" dur="300" fill="hold"/>
                                        <p:tgtEl>
                                          <p:spTgt spid="3">
                                            <p:txEl>
                                              <p:pRg st="5" end="5"/>
                                            </p:txEl>
                                          </p:spTgt>
                                        </p:tgtEl>
                                        <p:attrNameLst>
                                          <p:attrName>ppt_x</p:attrName>
                                        </p:attrNameLst>
                                      </p:cBhvr>
                                      <p:tavLst>
                                        <p:tav tm="0">
                                          <p:val>
                                            <p:strVal val="0-#ppt_w/2"/>
                                          </p:val>
                                        </p:tav>
                                        <p:tav tm="100000">
                                          <p:val>
                                            <p:strVal val="#ppt_x"/>
                                          </p:val>
                                        </p:tav>
                                      </p:tavLst>
                                    </p:anim>
                                    <p:anim calcmode="lin" valueType="num">
                                      <p:cBhvr additive="base">
                                        <p:cTn id="24" dur="300" fill="hold"/>
                                        <p:tgtEl>
                                          <p:spTgt spid="3">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8" fill="hold"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anim calcmode="lin" valueType="num">
                                      <p:cBhvr additive="base">
                                        <p:cTn id="29" dur="300" fill="hold"/>
                                        <p:tgtEl>
                                          <p:spTgt spid="3">
                                            <p:txEl>
                                              <p:pRg st="7" end="7"/>
                                            </p:txEl>
                                          </p:spTgt>
                                        </p:tgtEl>
                                        <p:attrNameLst>
                                          <p:attrName>ppt_x</p:attrName>
                                        </p:attrNameLst>
                                      </p:cBhvr>
                                      <p:tavLst>
                                        <p:tav tm="0">
                                          <p:val>
                                            <p:strVal val="0-#ppt_w/2"/>
                                          </p:val>
                                        </p:tav>
                                        <p:tav tm="100000">
                                          <p:val>
                                            <p:strVal val="#ppt_x"/>
                                          </p:val>
                                        </p:tav>
                                      </p:tavLst>
                                    </p:anim>
                                    <p:anim calcmode="lin" valueType="num">
                                      <p:cBhvr additive="base">
                                        <p:cTn id="30" dur="300" fill="hold"/>
                                        <p:tgtEl>
                                          <p:spTgt spid="3">
                                            <p:txEl>
                                              <p:pRg st="7" end="7"/>
                                            </p:txEl>
                                          </p:spTgt>
                                        </p:tgtEl>
                                        <p:attrNameLst>
                                          <p:attrName>ppt_y</p:attrName>
                                        </p:attrNameLst>
                                      </p:cBhvr>
                                      <p:tavLst>
                                        <p:tav tm="0">
                                          <p:val>
                                            <p:strVal val="#ppt_y"/>
                                          </p:val>
                                        </p:tav>
                                        <p:tav tm="100000">
                                          <p:val>
                                            <p:strVal val="#ppt_y"/>
                                          </p:val>
                                        </p:tav>
                                      </p:tavLst>
                                    </p:anim>
                                  </p:childTnLst>
                                </p:cTn>
                              </p:par>
                              <p:par>
                                <p:cTn id="31" presetID="2" presetClass="entr" presetSubtype="8" fill="hold"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 calcmode="lin" valueType="num">
                                      <p:cBhvr additive="base">
                                        <p:cTn id="33" dur="300" fill="hold"/>
                                        <p:tgtEl>
                                          <p:spTgt spid="3">
                                            <p:txEl>
                                              <p:pRg st="8" end="8"/>
                                            </p:txEl>
                                          </p:spTgt>
                                        </p:tgtEl>
                                        <p:attrNameLst>
                                          <p:attrName>ppt_x</p:attrName>
                                        </p:attrNameLst>
                                      </p:cBhvr>
                                      <p:tavLst>
                                        <p:tav tm="0">
                                          <p:val>
                                            <p:strVal val="0-#ppt_w/2"/>
                                          </p:val>
                                        </p:tav>
                                        <p:tav tm="100000">
                                          <p:val>
                                            <p:strVal val="#ppt_x"/>
                                          </p:val>
                                        </p:tav>
                                      </p:tavLst>
                                    </p:anim>
                                    <p:anim calcmode="lin" valueType="num">
                                      <p:cBhvr additive="base">
                                        <p:cTn id="34" dur="300" fill="hold"/>
                                        <p:tgtEl>
                                          <p:spTgt spid="3">
                                            <p:txEl>
                                              <p:pRg st="8" end="8"/>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01E5297A-3C28-B147-A36B-2027B2330368}"/>
              </a:ext>
            </a:extLst>
          </p:cNvPr>
          <p:cNvSpPr txBox="1">
            <a:spLocks/>
          </p:cNvSpPr>
          <p:nvPr/>
        </p:nvSpPr>
        <p:spPr>
          <a:xfrm>
            <a:off x="0" y="0"/>
            <a:ext cx="5647113" cy="1044488"/>
          </a:xfrm>
          <a:prstGeom prst="rect">
            <a:avLst/>
          </a:prstGeom>
        </p:spPr>
        <p:txBody>
          <a:bodyPr vert="horz" lIns="91440" tIns="45720" rIns="91440" bIns="45720" rtlCol="0" anchor="b">
            <a:normAutofit fontScale="67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dirty="0">
                <a:solidFill>
                  <a:schemeClr val="bg1"/>
                </a:solidFill>
                <a:latin typeface="HelveticaNeueLT Pro 45 Lt" panose="020B0403020202020204" pitchFamily="34" charset="0"/>
              </a:rPr>
              <a:t>FRONTEND OPENAPI VALIDATOR</a:t>
            </a:r>
            <a:endParaRPr lang="bg-BG" dirty="0">
              <a:solidFill>
                <a:schemeClr val="bg1"/>
              </a:solidFill>
            </a:endParaRPr>
          </a:p>
        </p:txBody>
      </p:sp>
      <p:sp>
        <p:nvSpPr>
          <p:cNvPr id="3" name="Textplatzhalter 8">
            <a:extLst>
              <a:ext uri="{FF2B5EF4-FFF2-40B4-BE49-F238E27FC236}">
                <a16:creationId xmlns:a16="http://schemas.microsoft.com/office/drawing/2014/main" id="{2C1063AE-5637-384C-AF1F-013E1222EBDC}"/>
              </a:ext>
            </a:extLst>
          </p:cNvPr>
          <p:cNvSpPr txBox="1">
            <a:spLocks/>
          </p:cNvSpPr>
          <p:nvPr/>
        </p:nvSpPr>
        <p:spPr bwMode="gray">
          <a:xfrm>
            <a:off x="288919" y="1501973"/>
            <a:ext cx="9279029" cy="396780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600" dirty="0">
                <a:solidFill>
                  <a:schemeClr val="bg1"/>
                </a:solidFill>
                <a:latin typeface="Arial" panose="020B0604020202020204" pitchFamily="34" charset="0"/>
                <a:cs typeface="Arial" panose="020B0604020202020204" pitchFamily="34" charset="0"/>
              </a:rPr>
              <a:t>Here are a couple of </a:t>
            </a:r>
            <a:r>
              <a:rPr lang="en-GB" sz="1600" dirty="0" err="1">
                <a:solidFill>
                  <a:schemeClr val="bg1"/>
                </a:solidFill>
                <a:latin typeface="Arial" panose="020B0604020202020204" pitchFamily="34" charset="0"/>
                <a:cs typeface="Arial" panose="020B0604020202020204" pitchFamily="34" charset="0"/>
              </a:rPr>
              <a:t>OpenApi</a:t>
            </a:r>
            <a:r>
              <a:rPr lang="en-GB" sz="1600" dirty="0">
                <a:solidFill>
                  <a:schemeClr val="bg1"/>
                </a:solidFill>
                <a:latin typeface="Arial" panose="020B0604020202020204" pitchFamily="34" charset="0"/>
                <a:cs typeface="Arial" panose="020B0604020202020204" pitchFamily="34" charset="0"/>
              </a:rPr>
              <a:t> validators for </a:t>
            </a:r>
            <a:r>
              <a:rPr lang="en-GB" sz="1600" dirty="0" err="1">
                <a:solidFill>
                  <a:schemeClr val="bg1"/>
                </a:solidFill>
                <a:latin typeface="Arial" panose="020B0604020202020204" pitchFamily="34" charset="0"/>
                <a:cs typeface="Arial" panose="020B0604020202020204" pitchFamily="34" charset="0"/>
              </a:rPr>
              <a:t>ExpressJS</a:t>
            </a:r>
            <a:r>
              <a:rPr lang="en-GB" sz="1600" dirty="0">
                <a:solidFill>
                  <a:schemeClr val="bg1"/>
                </a:solidFill>
                <a:latin typeface="Arial" panose="020B0604020202020204" pitchFamily="34" charset="0"/>
                <a:cs typeface="Arial" panose="020B0604020202020204" pitchFamily="34" charset="0"/>
              </a:rPr>
              <a:t> that automatically validate API requests and responses based on an </a:t>
            </a:r>
            <a:r>
              <a:rPr lang="en-GB" sz="1600" dirty="0" err="1">
                <a:solidFill>
                  <a:schemeClr val="bg1"/>
                </a:solidFill>
                <a:latin typeface="Arial" panose="020B0604020202020204" pitchFamily="34" charset="0"/>
                <a:cs typeface="Arial" panose="020B0604020202020204" pitchFamily="34" charset="0"/>
              </a:rPr>
              <a:t>OpenAPI</a:t>
            </a:r>
            <a:r>
              <a:rPr lang="en-GB" sz="1600" dirty="0">
                <a:solidFill>
                  <a:schemeClr val="bg1"/>
                </a:solidFill>
                <a:latin typeface="Arial" panose="020B0604020202020204" pitchFamily="34" charset="0"/>
                <a:cs typeface="Arial" panose="020B0604020202020204" pitchFamily="34" charset="0"/>
              </a:rPr>
              <a:t> spec.</a:t>
            </a:r>
            <a:endParaRPr lang="bg-BG" sz="1600" dirty="0">
              <a:solidFill>
                <a:schemeClr val="bg1"/>
              </a:solidFill>
              <a:latin typeface="Arial" panose="020B0604020202020204" pitchFamily="34" charset="0"/>
              <a:cs typeface="Arial" panose="020B0604020202020204" pitchFamily="34" charset="0"/>
            </a:endParaRPr>
          </a:p>
          <a:p>
            <a:pPr marL="0" indent="0">
              <a:buNone/>
            </a:pPr>
            <a:endParaRPr lang="en-GB" sz="1600" b="1" i="1" dirty="0">
              <a:solidFill>
                <a:schemeClr val="bg1"/>
              </a:solidFill>
              <a:latin typeface="Arial" panose="020B0604020202020204" pitchFamily="34" charset="0"/>
              <a:cs typeface="Arial" panose="020B0604020202020204" pitchFamily="34" charset="0"/>
            </a:endParaRPr>
          </a:p>
          <a:p>
            <a:r>
              <a:rPr lang="en-GB" sz="1600" b="1" i="1" dirty="0">
                <a:solidFill>
                  <a:schemeClr val="bg1"/>
                </a:solidFill>
                <a:latin typeface="Arial" panose="020B0604020202020204" pitchFamily="34" charset="0"/>
                <a:cs typeface="Arial" panose="020B0604020202020204" pitchFamily="34" charset="0"/>
              </a:rPr>
              <a:t>express-</a:t>
            </a:r>
            <a:r>
              <a:rPr lang="en-GB" sz="1600" b="1" i="1" dirty="0" err="1">
                <a:solidFill>
                  <a:schemeClr val="bg1"/>
                </a:solidFill>
                <a:latin typeface="Arial" panose="020B0604020202020204" pitchFamily="34" charset="0"/>
                <a:cs typeface="Arial" panose="020B0604020202020204" pitchFamily="34" charset="0"/>
              </a:rPr>
              <a:t>openapi</a:t>
            </a:r>
            <a:r>
              <a:rPr lang="en-GB" sz="1600" b="1" i="1" dirty="0">
                <a:solidFill>
                  <a:schemeClr val="bg1"/>
                </a:solidFill>
                <a:latin typeface="Arial" panose="020B0604020202020204" pitchFamily="34" charset="0"/>
                <a:cs typeface="Arial" panose="020B0604020202020204" pitchFamily="34" charset="0"/>
              </a:rPr>
              <a:t>-validate (</a:t>
            </a:r>
            <a:r>
              <a:rPr lang="en-GB" sz="1600" dirty="0">
                <a:solidFill>
                  <a:schemeClr val="bg1"/>
                </a:solidFill>
                <a:latin typeface="Arial" panose="020B0604020202020204" pitchFamily="34" charset="0"/>
                <a:cs typeface="Arial" panose="020B0604020202020204" pitchFamily="34" charset="0"/>
                <a:hlinkClick r:id="rId3">
                  <a:extLst>
                    <a:ext uri="{A12FA001-AC4F-418D-AE19-62706E023703}">
                      <ahyp:hlinkClr xmlns:ahyp="http://schemas.microsoft.com/office/drawing/2018/hyperlinkcolor" val="tx"/>
                    </a:ext>
                  </a:extLst>
                </a:hlinkClick>
              </a:rPr>
              <a:t>https://www.npmjs.com/package/express-openapi-validate</a:t>
            </a:r>
            <a:r>
              <a:rPr lang="en-GB" sz="1600" b="1" i="1" dirty="0">
                <a:solidFill>
                  <a:schemeClr val="bg1"/>
                </a:solidFill>
                <a:latin typeface="Arial" panose="020B0604020202020204" pitchFamily="34" charset="0"/>
                <a:cs typeface="Arial" panose="020B0604020202020204" pitchFamily="34" charset="0"/>
              </a:rPr>
              <a:t>)</a:t>
            </a:r>
            <a:endParaRPr lang="bg-BG" sz="1600" dirty="0">
              <a:solidFill>
                <a:schemeClr val="bg1"/>
              </a:solidFill>
              <a:latin typeface="Arial" panose="020B0604020202020204" pitchFamily="34" charset="0"/>
              <a:cs typeface="Arial" panose="020B0604020202020204" pitchFamily="34" charset="0"/>
            </a:endParaRPr>
          </a:p>
          <a:p>
            <a:endParaRPr lang="en-GB" sz="1600" dirty="0">
              <a:solidFill>
                <a:schemeClr val="bg1"/>
              </a:solidFill>
              <a:latin typeface="Arial" panose="020B0604020202020204" pitchFamily="34" charset="0"/>
              <a:cs typeface="Arial" panose="020B0604020202020204" pitchFamily="34" charset="0"/>
            </a:endParaRPr>
          </a:p>
          <a:p>
            <a:r>
              <a:rPr lang="en-GB" sz="1600" b="1" i="1" dirty="0">
                <a:solidFill>
                  <a:schemeClr val="bg1"/>
                </a:solidFill>
                <a:latin typeface="Arial" panose="020B0604020202020204" pitchFamily="34" charset="0"/>
                <a:cs typeface="Arial" panose="020B0604020202020204" pitchFamily="34" charset="0"/>
              </a:rPr>
              <a:t>express-</a:t>
            </a:r>
            <a:r>
              <a:rPr lang="en-GB" sz="1600" b="1" i="1" dirty="0" err="1">
                <a:solidFill>
                  <a:schemeClr val="bg1"/>
                </a:solidFill>
                <a:latin typeface="Arial" panose="020B0604020202020204" pitchFamily="34" charset="0"/>
                <a:cs typeface="Arial" panose="020B0604020202020204" pitchFamily="34" charset="0"/>
              </a:rPr>
              <a:t>openapi</a:t>
            </a:r>
            <a:r>
              <a:rPr lang="en-GB" sz="1600" b="1" i="1" dirty="0">
                <a:solidFill>
                  <a:schemeClr val="bg1"/>
                </a:solidFill>
                <a:latin typeface="Arial" panose="020B0604020202020204" pitchFamily="34" charset="0"/>
                <a:cs typeface="Arial" panose="020B0604020202020204" pitchFamily="34" charset="0"/>
              </a:rPr>
              <a:t>-validator (</a:t>
            </a:r>
            <a:r>
              <a:rPr lang="en-GB" sz="1600" dirty="0">
                <a:solidFill>
                  <a:schemeClr val="bg1"/>
                </a:solidFill>
                <a:latin typeface="Arial" panose="020B0604020202020204" pitchFamily="34" charset="0"/>
                <a:cs typeface="Arial" panose="020B0604020202020204" pitchFamily="34" charset="0"/>
                <a:hlinkClick r:id="rId4">
                  <a:extLst>
                    <a:ext uri="{A12FA001-AC4F-418D-AE19-62706E023703}">
                      <ahyp:hlinkClr xmlns:ahyp="http://schemas.microsoft.com/office/drawing/2018/hyperlinkcolor" val="tx"/>
                    </a:ext>
                  </a:extLst>
                </a:hlinkClick>
              </a:rPr>
              <a:t>https://www.npmjs.com/package/express-openapi-validator</a:t>
            </a:r>
            <a:r>
              <a:rPr lang="en-GB" sz="1600" b="1" i="1" dirty="0">
                <a:solidFill>
                  <a:schemeClr val="bg1"/>
                </a:solidFill>
                <a:latin typeface="Arial" panose="020B0604020202020204" pitchFamily="34" charset="0"/>
                <a:cs typeface="Arial" panose="020B0604020202020204" pitchFamily="34" charset="0"/>
              </a:rPr>
              <a:t>)</a:t>
            </a:r>
            <a:endParaRPr lang="bg-BG" sz="1600" b="1" i="1" dirty="0">
              <a:solidFill>
                <a:schemeClr val="bg1"/>
              </a:solidFill>
              <a:latin typeface="Arial" panose="020B0604020202020204" pitchFamily="34" charset="0"/>
              <a:cs typeface="Arial" panose="020B0604020202020204" pitchFamily="34" charset="0"/>
            </a:endParaRPr>
          </a:p>
          <a:p>
            <a:pPr marL="0" indent="0">
              <a:buNone/>
            </a:pPr>
            <a:endParaRPr lang="en-GB" sz="1600" dirty="0">
              <a:solidFill>
                <a:schemeClr val="bg1"/>
              </a:solidFill>
              <a:latin typeface="Arial" panose="020B0604020202020204" pitchFamily="34" charset="0"/>
              <a:cs typeface="Arial" panose="020B0604020202020204" pitchFamily="34" charset="0"/>
            </a:endParaRPr>
          </a:p>
        </p:txBody>
      </p:sp>
      <p:pic>
        <p:nvPicPr>
          <p:cNvPr id="4" name="Picture 3" descr="A picture containing text, clipart&#10;&#10;Description automatically generated">
            <a:extLst>
              <a:ext uri="{FF2B5EF4-FFF2-40B4-BE49-F238E27FC236}">
                <a16:creationId xmlns:a16="http://schemas.microsoft.com/office/drawing/2014/main" id="{93EFD6C8-F9AC-9C40-A0C1-A261984ABA09}"/>
              </a:ext>
            </a:extLst>
          </p:cNvPr>
          <p:cNvPicPr>
            <a:picLocks noChangeAspect="1"/>
          </p:cNvPicPr>
          <p:nvPr/>
        </p:nvPicPr>
        <p:blipFill>
          <a:blip r:embed="rId5"/>
          <a:stretch>
            <a:fillRect/>
          </a:stretch>
        </p:blipFill>
        <p:spPr>
          <a:xfrm>
            <a:off x="9842269" y="160214"/>
            <a:ext cx="2203821" cy="857750"/>
          </a:xfrm>
          <a:prstGeom prst="rect">
            <a:avLst/>
          </a:prstGeom>
        </p:spPr>
      </p:pic>
    </p:spTree>
    <p:extLst>
      <p:ext uri="{BB962C8B-B14F-4D97-AF65-F5344CB8AC3E}">
        <p14:creationId xmlns:p14="http://schemas.microsoft.com/office/powerpoint/2010/main" val="1813584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3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14" dur="300" fill="hold"/>
                                        <p:tgtEl>
                                          <p:spTgt spid="3">
                                            <p:txEl>
                                              <p:pRg st="2" end="2"/>
                                            </p:txEl>
                                          </p:spTgt>
                                        </p:tgtEl>
                                        <p:attrNameLst>
                                          <p:attrName>ppt_y</p:attrName>
                                        </p:attrNameLst>
                                      </p:cBhvr>
                                      <p:tavLst>
                                        <p:tav tm="0">
                                          <p:val>
                                            <p:strVal val="#ppt_y"/>
                                          </p:val>
                                        </p:tav>
                                        <p:tav tm="100000">
                                          <p:val>
                                            <p:strVal val="#ppt_y"/>
                                          </p:val>
                                        </p:tav>
                                      </p:tavLst>
                                    </p:anim>
                                  </p:childTnLst>
                                </p:cTn>
                              </p:par>
                              <p:par>
                                <p:cTn id="15" presetID="2" presetClass="entr" presetSubtype="8"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 calcmode="lin" valueType="num">
                                      <p:cBhvr additive="base">
                                        <p:cTn id="17" dur="300" fill="hold"/>
                                        <p:tgtEl>
                                          <p:spTgt spid="3">
                                            <p:txEl>
                                              <p:pRg st="4" end="4"/>
                                            </p:txEl>
                                          </p:spTgt>
                                        </p:tgtEl>
                                        <p:attrNameLst>
                                          <p:attrName>ppt_x</p:attrName>
                                        </p:attrNameLst>
                                      </p:cBhvr>
                                      <p:tavLst>
                                        <p:tav tm="0">
                                          <p:val>
                                            <p:strVal val="0-#ppt_w/2"/>
                                          </p:val>
                                        </p:tav>
                                        <p:tav tm="100000">
                                          <p:val>
                                            <p:strVal val="#ppt_x"/>
                                          </p:val>
                                        </p:tav>
                                      </p:tavLst>
                                    </p:anim>
                                    <p:anim calcmode="lin" valueType="num">
                                      <p:cBhvr additive="base">
                                        <p:cTn id="18" dur="300" fill="hold"/>
                                        <p:tgtEl>
                                          <p:spTgt spid="3">
                                            <p:txEl>
                                              <p:pRg st="4" end="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01E5297A-3C28-B147-A36B-2027B2330368}"/>
              </a:ext>
            </a:extLst>
          </p:cNvPr>
          <p:cNvSpPr txBox="1">
            <a:spLocks/>
          </p:cNvSpPr>
          <p:nvPr/>
        </p:nvSpPr>
        <p:spPr>
          <a:xfrm>
            <a:off x="0" y="0"/>
            <a:ext cx="5647113" cy="1044488"/>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dirty="0">
                <a:solidFill>
                  <a:schemeClr val="bg1"/>
                </a:solidFill>
                <a:latin typeface="HelveticaNeueLT Pro 45 Lt" panose="020B0403020202020204" pitchFamily="34" charset="0"/>
              </a:rPr>
              <a:t>OTHER</a:t>
            </a:r>
            <a:endParaRPr lang="bg-BG" dirty="0">
              <a:solidFill>
                <a:schemeClr val="bg1"/>
              </a:solidFill>
            </a:endParaRPr>
          </a:p>
        </p:txBody>
      </p:sp>
      <p:sp>
        <p:nvSpPr>
          <p:cNvPr id="3" name="Textplatzhalter 8">
            <a:extLst>
              <a:ext uri="{FF2B5EF4-FFF2-40B4-BE49-F238E27FC236}">
                <a16:creationId xmlns:a16="http://schemas.microsoft.com/office/drawing/2014/main" id="{50B2F523-9A2B-D542-B7D2-CF4A07CEF876}"/>
              </a:ext>
            </a:extLst>
          </p:cNvPr>
          <p:cNvSpPr txBox="1">
            <a:spLocks/>
          </p:cNvSpPr>
          <p:nvPr/>
        </p:nvSpPr>
        <p:spPr bwMode="gray">
          <a:xfrm>
            <a:off x="449970" y="1728037"/>
            <a:ext cx="8512802" cy="368882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600" b="1" i="1" dirty="0">
                <a:solidFill>
                  <a:schemeClr val="bg1"/>
                </a:solidFill>
                <a:latin typeface="Arial" panose="020B0604020202020204" pitchFamily="34" charset="0"/>
                <a:cs typeface="Arial" panose="020B0604020202020204" pitchFamily="34" charset="0"/>
              </a:rPr>
              <a:t>Java</a:t>
            </a:r>
          </a:p>
          <a:p>
            <a:r>
              <a:rPr lang="en-GB" sz="1600" b="1" i="1" dirty="0" err="1">
                <a:solidFill>
                  <a:schemeClr val="bg1"/>
                </a:solidFill>
                <a:latin typeface="Arial" panose="020B0604020202020204" pitchFamily="34" charset="0"/>
                <a:cs typeface="Arial" panose="020B0604020202020204" pitchFamily="34" charset="0"/>
              </a:rPr>
              <a:t>SpringBoot</a:t>
            </a:r>
            <a:endParaRPr lang="en-GB" sz="1600" b="1" i="1" dirty="0">
              <a:solidFill>
                <a:schemeClr val="bg1"/>
              </a:solidFill>
              <a:latin typeface="Arial" panose="020B0604020202020204" pitchFamily="34" charset="0"/>
              <a:cs typeface="Arial" panose="020B0604020202020204" pitchFamily="34" charset="0"/>
            </a:endParaRPr>
          </a:p>
          <a:p>
            <a:r>
              <a:rPr lang="en-GB" sz="1600" b="1" i="1" dirty="0">
                <a:solidFill>
                  <a:schemeClr val="bg1"/>
                </a:solidFill>
                <a:latin typeface="Arial" panose="020B0604020202020204" pitchFamily="34" charset="0"/>
                <a:cs typeface="Arial" panose="020B0604020202020204" pitchFamily="34" charset="0"/>
              </a:rPr>
              <a:t>JavaScript</a:t>
            </a:r>
          </a:p>
          <a:p>
            <a:r>
              <a:rPr lang="en-GB" sz="1600" b="1" i="1" dirty="0">
                <a:solidFill>
                  <a:schemeClr val="bg1"/>
                </a:solidFill>
                <a:latin typeface="Arial" panose="020B0604020202020204" pitchFamily="34" charset="0"/>
                <a:cs typeface="Arial" panose="020B0604020202020204" pitchFamily="34" charset="0"/>
              </a:rPr>
              <a:t>TypeScript</a:t>
            </a:r>
          </a:p>
          <a:p>
            <a:r>
              <a:rPr lang="en-GB" sz="1600" b="1" i="1" dirty="0">
                <a:solidFill>
                  <a:schemeClr val="bg1"/>
                </a:solidFill>
                <a:latin typeface="Arial" panose="020B0604020202020204" pitchFamily="34" charset="0"/>
                <a:cs typeface="Arial" panose="020B0604020202020204" pitchFamily="34" charset="0"/>
              </a:rPr>
              <a:t>Angular</a:t>
            </a:r>
          </a:p>
          <a:p>
            <a:r>
              <a:rPr lang="en-GB" sz="1600" b="1" i="1" dirty="0">
                <a:solidFill>
                  <a:schemeClr val="bg1"/>
                </a:solidFill>
                <a:latin typeface="Arial" panose="020B0604020202020204" pitchFamily="34" charset="0"/>
                <a:cs typeface="Arial" panose="020B0604020202020204" pitchFamily="34" charset="0"/>
              </a:rPr>
              <a:t>MongoDB</a:t>
            </a:r>
          </a:p>
          <a:p>
            <a:r>
              <a:rPr lang="en-GB" sz="1600" b="1" i="1" dirty="0">
                <a:solidFill>
                  <a:schemeClr val="bg1"/>
                </a:solidFill>
                <a:latin typeface="Arial" panose="020B0604020202020204" pitchFamily="34" charset="0"/>
                <a:cs typeface="Arial" panose="020B0604020202020204" pitchFamily="34" charset="0"/>
              </a:rPr>
              <a:t>Docker</a:t>
            </a:r>
          </a:p>
        </p:txBody>
      </p:sp>
      <p:pic>
        <p:nvPicPr>
          <p:cNvPr id="4" name="Picture 3" descr="A red and white logo&#10;&#10;Description automatically generated with low confidence">
            <a:extLst>
              <a:ext uri="{FF2B5EF4-FFF2-40B4-BE49-F238E27FC236}">
                <a16:creationId xmlns:a16="http://schemas.microsoft.com/office/drawing/2014/main" id="{FFBD95F7-5269-CF4A-8424-5986F309C300}"/>
              </a:ext>
            </a:extLst>
          </p:cNvPr>
          <p:cNvPicPr>
            <a:picLocks noChangeAspect="1"/>
          </p:cNvPicPr>
          <p:nvPr/>
        </p:nvPicPr>
        <p:blipFill>
          <a:blip r:embed="rId3"/>
          <a:stretch>
            <a:fillRect/>
          </a:stretch>
        </p:blipFill>
        <p:spPr>
          <a:xfrm>
            <a:off x="9461973" y="1408638"/>
            <a:ext cx="1131445" cy="1131445"/>
          </a:xfrm>
          <a:prstGeom prst="rect">
            <a:avLst/>
          </a:prstGeom>
        </p:spPr>
      </p:pic>
      <p:pic>
        <p:nvPicPr>
          <p:cNvPr id="6" name="Picture 5" descr="Logo&#10;&#10;Description automatically generated">
            <a:extLst>
              <a:ext uri="{FF2B5EF4-FFF2-40B4-BE49-F238E27FC236}">
                <a16:creationId xmlns:a16="http://schemas.microsoft.com/office/drawing/2014/main" id="{335124CC-C182-B44C-B9C1-148878EAE631}"/>
              </a:ext>
            </a:extLst>
          </p:cNvPr>
          <p:cNvPicPr>
            <a:picLocks noChangeAspect="1"/>
          </p:cNvPicPr>
          <p:nvPr/>
        </p:nvPicPr>
        <p:blipFill>
          <a:blip r:embed="rId4"/>
          <a:stretch>
            <a:fillRect/>
          </a:stretch>
        </p:blipFill>
        <p:spPr>
          <a:xfrm>
            <a:off x="9872762" y="2839307"/>
            <a:ext cx="873871" cy="873871"/>
          </a:xfrm>
          <a:prstGeom prst="rect">
            <a:avLst/>
          </a:prstGeom>
        </p:spPr>
      </p:pic>
      <p:pic>
        <p:nvPicPr>
          <p:cNvPr id="7" name="Graphic 6">
            <a:extLst>
              <a:ext uri="{FF2B5EF4-FFF2-40B4-BE49-F238E27FC236}">
                <a16:creationId xmlns:a16="http://schemas.microsoft.com/office/drawing/2014/main" id="{948C9095-606C-0D4B-A6BA-2DD88D38B15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281282" y="1454850"/>
            <a:ext cx="1131445" cy="1131445"/>
          </a:xfrm>
          <a:prstGeom prst="rect">
            <a:avLst/>
          </a:prstGeom>
        </p:spPr>
      </p:pic>
      <p:pic>
        <p:nvPicPr>
          <p:cNvPr id="8" name="Graphic 7">
            <a:extLst>
              <a:ext uri="{FF2B5EF4-FFF2-40B4-BE49-F238E27FC236}">
                <a16:creationId xmlns:a16="http://schemas.microsoft.com/office/drawing/2014/main" id="{EC01D26A-C4E9-8847-901F-9FADD015523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980577" y="2104781"/>
            <a:ext cx="893782" cy="1694257"/>
          </a:xfrm>
          <a:prstGeom prst="rect">
            <a:avLst/>
          </a:prstGeom>
        </p:spPr>
      </p:pic>
      <p:pic>
        <p:nvPicPr>
          <p:cNvPr id="9" name="Graphic 8">
            <a:extLst>
              <a:ext uri="{FF2B5EF4-FFF2-40B4-BE49-F238E27FC236}">
                <a16:creationId xmlns:a16="http://schemas.microsoft.com/office/drawing/2014/main" id="{C35A5E68-388F-2D41-8F0C-AC79A05FF529}"/>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153826" y="4317918"/>
            <a:ext cx="873869" cy="873869"/>
          </a:xfrm>
          <a:prstGeom prst="rect">
            <a:avLst/>
          </a:prstGeom>
        </p:spPr>
      </p:pic>
      <p:pic>
        <p:nvPicPr>
          <p:cNvPr id="10" name="Picture 9">
            <a:extLst>
              <a:ext uri="{FF2B5EF4-FFF2-40B4-BE49-F238E27FC236}">
                <a16:creationId xmlns:a16="http://schemas.microsoft.com/office/drawing/2014/main" id="{79C4522E-A213-A64A-AE97-AF78D452838E}"/>
              </a:ext>
            </a:extLst>
          </p:cNvPr>
          <p:cNvPicPr>
            <a:picLocks noChangeAspect="1"/>
          </p:cNvPicPr>
          <p:nvPr/>
        </p:nvPicPr>
        <p:blipFill>
          <a:blip r:embed="rId11"/>
          <a:stretch>
            <a:fillRect/>
          </a:stretch>
        </p:blipFill>
        <p:spPr>
          <a:xfrm>
            <a:off x="6636202" y="4343104"/>
            <a:ext cx="1344375" cy="963468"/>
          </a:xfrm>
          <a:prstGeom prst="rect">
            <a:avLst/>
          </a:prstGeom>
        </p:spPr>
      </p:pic>
      <p:pic>
        <p:nvPicPr>
          <p:cNvPr id="11" name="Picture 10">
            <a:extLst>
              <a:ext uri="{FF2B5EF4-FFF2-40B4-BE49-F238E27FC236}">
                <a16:creationId xmlns:a16="http://schemas.microsoft.com/office/drawing/2014/main" id="{80D4A7B7-3990-304A-B6C6-0B8BF0C897B2}"/>
              </a:ext>
            </a:extLst>
          </p:cNvPr>
          <p:cNvPicPr>
            <a:picLocks noChangeAspect="1"/>
          </p:cNvPicPr>
          <p:nvPr/>
        </p:nvPicPr>
        <p:blipFill>
          <a:blip r:embed="rId12"/>
          <a:stretch>
            <a:fillRect/>
          </a:stretch>
        </p:blipFill>
        <p:spPr>
          <a:xfrm>
            <a:off x="5565330" y="3093445"/>
            <a:ext cx="1809540" cy="487746"/>
          </a:xfrm>
          <a:prstGeom prst="rect">
            <a:avLst/>
          </a:prstGeom>
        </p:spPr>
      </p:pic>
      <p:pic>
        <p:nvPicPr>
          <p:cNvPr id="12" name="Picture 11">
            <a:extLst>
              <a:ext uri="{FF2B5EF4-FFF2-40B4-BE49-F238E27FC236}">
                <a16:creationId xmlns:a16="http://schemas.microsoft.com/office/drawing/2014/main" id="{2402D3BC-312C-7241-998B-ABADCF4BC912}"/>
              </a:ext>
            </a:extLst>
          </p:cNvPr>
          <p:cNvPicPr>
            <a:picLocks noChangeAspect="1"/>
          </p:cNvPicPr>
          <p:nvPr/>
        </p:nvPicPr>
        <p:blipFill>
          <a:blip r:embed="rId13"/>
          <a:stretch>
            <a:fillRect/>
          </a:stretch>
        </p:blipFill>
        <p:spPr>
          <a:xfrm>
            <a:off x="7334779" y="82796"/>
            <a:ext cx="2152898" cy="2152898"/>
          </a:xfrm>
          <a:prstGeom prst="rect">
            <a:avLst/>
          </a:prstGeom>
        </p:spPr>
      </p:pic>
    </p:spTree>
    <p:extLst>
      <p:ext uri="{BB962C8B-B14F-4D97-AF65-F5344CB8AC3E}">
        <p14:creationId xmlns:p14="http://schemas.microsoft.com/office/powerpoint/2010/main" val="3119663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300"/>
                                        <p:tgtEl>
                                          <p:spTgt spid="8"/>
                                        </p:tgtEl>
                                      </p:cBhvr>
                                    </p:animEffect>
                                  </p:childTnLst>
                                </p:cTn>
                              </p:par>
                              <p:par>
                                <p:cTn id="8" presetID="9"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dissolve">
                                      <p:cBhvr>
                                        <p:cTn id="10" dur="300"/>
                                        <p:tgtEl>
                                          <p:spTgt spid="12"/>
                                        </p:tgtEl>
                                      </p:cBhvr>
                                    </p:animEffect>
                                  </p:childTnLst>
                                </p:cTn>
                              </p:par>
                              <p:par>
                                <p:cTn id="11" presetID="9"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dissolve">
                                      <p:cBhvr>
                                        <p:cTn id="13" dur="300"/>
                                        <p:tgtEl>
                                          <p:spTgt spid="7"/>
                                        </p:tgtEl>
                                      </p:cBhvr>
                                    </p:animEffect>
                                  </p:childTnLst>
                                </p:cTn>
                              </p:par>
                              <p:par>
                                <p:cTn id="14" presetID="9" presetClass="entr" presetSubtype="0" fill="hold"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dissolve">
                                      <p:cBhvr>
                                        <p:cTn id="16" dur="300"/>
                                        <p:tgtEl>
                                          <p:spTgt spid="6"/>
                                        </p:tgtEl>
                                      </p:cBhvr>
                                    </p:animEffect>
                                  </p:childTnLst>
                                </p:cTn>
                              </p:par>
                              <p:par>
                                <p:cTn id="17" presetID="9"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dissolve">
                                      <p:cBhvr>
                                        <p:cTn id="19" dur="300"/>
                                        <p:tgtEl>
                                          <p:spTgt spid="9"/>
                                        </p:tgtEl>
                                      </p:cBhvr>
                                    </p:animEffect>
                                  </p:childTnLst>
                                </p:cTn>
                              </p:par>
                              <p:par>
                                <p:cTn id="20" presetID="9" presetClass="entr" presetSubtype="0" fill="hold" nodeType="with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dissolve">
                                      <p:cBhvr>
                                        <p:cTn id="22" dur="300"/>
                                        <p:tgtEl>
                                          <p:spTgt spid="4"/>
                                        </p:tgtEl>
                                      </p:cBhvr>
                                    </p:animEffect>
                                  </p:childTnLst>
                                </p:cTn>
                              </p:par>
                              <p:par>
                                <p:cTn id="23" presetID="9" presetClass="entr" presetSubtype="0"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dissolve">
                                      <p:cBhvr>
                                        <p:cTn id="25" dur="300"/>
                                        <p:tgtEl>
                                          <p:spTgt spid="11"/>
                                        </p:tgtEl>
                                      </p:cBhvr>
                                    </p:animEffect>
                                  </p:childTnLst>
                                </p:cTn>
                              </p:par>
                              <p:par>
                                <p:cTn id="26" presetID="9" presetClass="entr" presetSubtype="0" fill="hold" nodeType="with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dissolve">
                                      <p:cBhvr>
                                        <p:cTn id="28" dur="3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ctrTitle"/>
          </p:nvPr>
        </p:nvSpPr>
        <p:spPr>
          <a:xfrm>
            <a:off x="788010" y="1477963"/>
            <a:ext cx="9144000" cy="2387600"/>
          </a:xfrm>
        </p:spPr>
        <p:txBody>
          <a:bodyPr>
            <a:normAutofit/>
          </a:bodyPr>
          <a:lstStyle/>
          <a:p>
            <a:r>
              <a:rPr lang="en-US">
                <a:solidFill>
                  <a:schemeClr val="bg1"/>
                </a:solidFill>
                <a:latin typeface="HelveticaNeueLT Pro 45 Lt" panose="020B0403020202020204" pitchFamily="34" charset="0"/>
              </a:rPr>
              <a:t>INTRODUCTION</a:t>
            </a:r>
            <a:endParaRPr lang="bg-BG" dirty="0">
              <a:solidFill>
                <a:schemeClr val="bg1"/>
              </a:solidFill>
            </a:endParaRPr>
          </a:p>
        </p:txBody>
      </p:sp>
      <p:pic>
        <p:nvPicPr>
          <p:cNvPr id="4" name="Picture 3">
            <a:extLst>
              <a:ext uri="{FF2B5EF4-FFF2-40B4-BE49-F238E27FC236}">
                <a16:creationId xmlns:a16="http://schemas.microsoft.com/office/drawing/2014/main" id="{0DEF3258-F64C-EC47-AF2C-BAC51873A8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77957" y="-614027"/>
            <a:ext cx="2062026" cy="2742743"/>
          </a:xfrm>
          <a:prstGeom prst="rect">
            <a:avLst/>
          </a:prstGeom>
        </p:spPr>
      </p:pic>
    </p:spTree>
    <p:extLst>
      <p:ext uri="{BB962C8B-B14F-4D97-AF65-F5344CB8AC3E}">
        <p14:creationId xmlns:p14="http://schemas.microsoft.com/office/powerpoint/2010/main" val="21502768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picture containing background pattern&#10;&#10;Description automatically generated">
            <a:extLst>
              <a:ext uri="{FF2B5EF4-FFF2-40B4-BE49-F238E27FC236}">
                <a16:creationId xmlns:a16="http://schemas.microsoft.com/office/drawing/2014/main" id="{50A46B57-7715-F148-ADEC-E4A702607FED}"/>
              </a:ext>
            </a:extLst>
          </p:cNvPr>
          <p:cNvPicPr>
            <a:picLocks noChangeAspect="1"/>
          </p:cNvPicPr>
          <p:nvPr/>
        </p:nvPicPr>
        <p:blipFill>
          <a:blip r:embed="rId3"/>
          <a:stretch>
            <a:fillRect/>
          </a:stretch>
        </p:blipFill>
        <p:spPr>
          <a:xfrm>
            <a:off x="11036990" y="0"/>
            <a:ext cx="1155010" cy="1052473"/>
          </a:xfrm>
          <a:prstGeom prst="rect">
            <a:avLst/>
          </a:prstGeom>
        </p:spPr>
      </p:pic>
      <p:sp>
        <p:nvSpPr>
          <p:cNvPr id="11" name="Title 1">
            <a:extLst>
              <a:ext uri="{FF2B5EF4-FFF2-40B4-BE49-F238E27FC236}">
                <a16:creationId xmlns:a16="http://schemas.microsoft.com/office/drawing/2014/main" id="{99067051-5E90-6149-9903-21D3252FF20F}"/>
              </a:ext>
            </a:extLst>
          </p:cNvPr>
          <p:cNvSpPr txBox="1">
            <a:spLocks/>
          </p:cNvSpPr>
          <p:nvPr/>
        </p:nvSpPr>
        <p:spPr>
          <a:xfrm>
            <a:off x="0" y="0"/>
            <a:ext cx="5647113" cy="1044488"/>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dirty="0">
                <a:solidFill>
                  <a:schemeClr val="bg1"/>
                </a:solidFill>
                <a:latin typeface="HelveticaNeueLT Pro 45 Lt" panose="020B0403020202020204" pitchFamily="34" charset="0"/>
              </a:rPr>
              <a:t>WOLF FACT</a:t>
            </a:r>
            <a:endParaRPr lang="bg-BG" dirty="0">
              <a:solidFill>
                <a:schemeClr val="bg1"/>
              </a:solidFill>
            </a:endParaRPr>
          </a:p>
        </p:txBody>
      </p:sp>
      <p:sp>
        <p:nvSpPr>
          <p:cNvPr id="6" name="Textplatzhalter 8">
            <a:extLst>
              <a:ext uri="{FF2B5EF4-FFF2-40B4-BE49-F238E27FC236}">
                <a16:creationId xmlns:a16="http://schemas.microsoft.com/office/drawing/2014/main" id="{CA8B5790-69A7-A140-B527-59053C609C30}"/>
              </a:ext>
            </a:extLst>
          </p:cNvPr>
          <p:cNvSpPr txBox="1">
            <a:spLocks/>
          </p:cNvSpPr>
          <p:nvPr/>
        </p:nvSpPr>
        <p:spPr bwMode="gray">
          <a:xfrm>
            <a:off x="6902835" y="1968147"/>
            <a:ext cx="4286095" cy="344238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600" b="1" i="1" dirty="0">
                <a:solidFill>
                  <a:schemeClr val="bg1"/>
                </a:solidFill>
                <a:latin typeface="Arial" panose="020B0604020202020204" pitchFamily="34" charset="0"/>
                <a:cs typeface="Arial" panose="020B0604020202020204" pitchFamily="34" charset="0"/>
              </a:rPr>
              <a:t>The Wolf /Canis Lupus/</a:t>
            </a:r>
          </a:p>
          <a:p>
            <a:endParaRPr lang="en-GB" sz="1600" b="1" i="1" dirty="0">
              <a:solidFill>
                <a:schemeClr val="bg1"/>
              </a:solidFill>
              <a:latin typeface="Arial" panose="020B0604020202020204" pitchFamily="34" charset="0"/>
              <a:cs typeface="Arial" panose="020B0604020202020204" pitchFamily="34" charset="0"/>
            </a:endParaRPr>
          </a:p>
          <a:p>
            <a:r>
              <a:rPr lang="en-GB" sz="1600" dirty="0">
                <a:solidFill>
                  <a:schemeClr val="bg1"/>
                </a:solidFill>
                <a:latin typeface="Arial" panose="020B0604020202020204" pitchFamily="34" charset="0"/>
                <a:cs typeface="Arial" panose="020B0604020202020204" pitchFamily="34" charset="0"/>
              </a:rPr>
              <a:t>Represents strength, loyalty, family ties, caring and expresses freedom and fortitude.</a:t>
            </a:r>
          </a:p>
          <a:p>
            <a:endParaRPr lang="en-GB" sz="1600" dirty="0">
              <a:solidFill>
                <a:schemeClr val="bg1"/>
              </a:solidFill>
              <a:latin typeface="Arial" panose="020B0604020202020204" pitchFamily="34" charset="0"/>
              <a:cs typeface="Arial" panose="020B0604020202020204" pitchFamily="34" charset="0"/>
            </a:endParaRPr>
          </a:p>
          <a:p>
            <a:r>
              <a:rPr lang="en-GB" sz="1600" dirty="0">
                <a:solidFill>
                  <a:schemeClr val="bg1"/>
                </a:solidFill>
                <a:latin typeface="Arial" panose="020B0604020202020204" pitchFamily="34" charset="0"/>
                <a:cs typeface="Arial" panose="020B0604020202020204" pitchFamily="34" charset="0"/>
              </a:rPr>
              <a:t>The Japanese word for wolf, "</a:t>
            </a:r>
            <a:r>
              <a:rPr lang="en-GB" sz="1600" dirty="0" err="1">
                <a:solidFill>
                  <a:schemeClr val="bg1"/>
                </a:solidFill>
                <a:latin typeface="Arial" panose="020B0604020202020204" pitchFamily="34" charset="0"/>
                <a:cs typeface="Arial" panose="020B0604020202020204" pitchFamily="34" charset="0"/>
              </a:rPr>
              <a:t>Ookami</a:t>
            </a:r>
            <a:r>
              <a:rPr lang="en-GB" sz="1600" dirty="0">
                <a:solidFill>
                  <a:schemeClr val="bg1"/>
                </a:solidFill>
                <a:latin typeface="Arial" panose="020B0604020202020204" pitchFamily="34" charset="0"/>
                <a:cs typeface="Arial" panose="020B0604020202020204" pitchFamily="34" charset="0"/>
              </a:rPr>
              <a:t>", means "Great God".</a:t>
            </a:r>
          </a:p>
        </p:txBody>
      </p:sp>
      <p:pic>
        <p:nvPicPr>
          <p:cNvPr id="7" name="Picture 6">
            <a:extLst>
              <a:ext uri="{FF2B5EF4-FFF2-40B4-BE49-F238E27FC236}">
                <a16:creationId xmlns:a16="http://schemas.microsoft.com/office/drawing/2014/main" id="{C5A61093-3B63-CE45-8529-102D976BA8D6}"/>
              </a:ext>
            </a:extLst>
          </p:cNvPr>
          <p:cNvPicPr>
            <a:picLocks noChangeAspect="1"/>
          </p:cNvPicPr>
          <p:nvPr/>
        </p:nvPicPr>
        <p:blipFill>
          <a:blip r:embed="rId4"/>
          <a:stretch>
            <a:fillRect/>
          </a:stretch>
        </p:blipFill>
        <p:spPr>
          <a:xfrm>
            <a:off x="1423533" y="1709790"/>
            <a:ext cx="4286096" cy="3776175"/>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41495289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ctrTitle"/>
          </p:nvPr>
        </p:nvSpPr>
        <p:spPr>
          <a:xfrm>
            <a:off x="587508" y="1511993"/>
            <a:ext cx="9144000" cy="2387600"/>
          </a:xfrm>
        </p:spPr>
        <p:txBody>
          <a:bodyPr>
            <a:normAutofit/>
          </a:bodyPr>
          <a:lstStyle/>
          <a:p>
            <a:r>
              <a:rPr lang="en-GB" dirty="0">
                <a:solidFill>
                  <a:schemeClr val="bg1"/>
                </a:solidFill>
              </a:rPr>
              <a:t>DEMO</a:t>
            </a:r>
            <a:endParaRPr lang="bg-BG" dirty="0">
              <a:solidFill>
                <a:schemeClr val="bg1"/>
              </a:solidFill>
            </a:endParaRPr>
          </a:p>
        </p:txBody>
      </p:sp>
      <p:pic>
        <p:nvPicPr>
          <p:cNvPr id="4" name="Picture 3">
            <a:extLst>
              <a:ext uri="{FF2B5EF4-FFF2-40B4-BE49-F238E27FC236}">
                <a16:creationId xmlns:a16="http://schemas.microsoft.com/office/drawing/2014/main" id="{470A707A-C707-6747-876F-8C8D3CDA0C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77957" y="-614027"/>
            <a:ext cx="2062026" cy="2742743"/>
          </a:xfrm>
          <a:prstGeom prst="rect">
            <a:avLst/>
          </a:prstGeom>
        </p:spPr>
      </p:pic>
    </p:spTree>
    <p:extLst>
      <p:ext uri="{BB962C8B-B14F-4D97-AF65-F5344CB8AC3E}">
        <p14:creationId xmlns:p14="http://schemas.microsoft.com/office/powerpoint/2010/main" val="172943436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0" y="0"/>
            <a:ext cx="5647113" cy="1044488"/>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dirty="0">
                <a:solidFill>
                  <a:schemeClr val="bg1"/>
                </a:solidFill>
                <a:latin typeface="HelveticaNeueLT Pro 45 Lt" panose="020B0403020202020204" pitchFamily="34" charset="0"/>
              </a:rPr>
              <a:t>DEMO TODO</a:t>
            </a:r>
            <a:endParaRPr lang="bg-BG" dirty="0">
              <a:solidFill>
                <a:schemeClr val="bg1"/>
              </a:solidFill>
            </a:endParaRPr>
          </a:p>
        </p:txBody>
      </p:sp>
      <p:sp>
        <p:nvSpPr>
          <p:cNvPr id="5" name="Textplatzhalter 8">
            <a:extLst>
              <a:ext uri="{FF2B5EF4-FFF2-40B4-BE49-F238E27FC236}">
                <a16:creationId xmlns:a16="http://schemas.microsoft.com/office/drawing/2014/main" id="{F065CB6C-0385-154D-BD60-A87156E08477}"/>
              </a:ext>
            </a:extLst>
          </p:cNvPr>
          <p:cNvSpPr txBox="1">
            <a:spLocks/>
          </p:cNvSpPr>
          <p:nvPr/>
        </p:nvSpPr>
        <p:spPr bwMode="gray">
          <a:xfrm>
            <a:off x="313859" y="1178024"/>
            <a:ext cx="9229152" cy="450195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600" b="1" i="1" dirty="0">
                <a:solidFill>
                  <a:schemeClr val="bg1"/>
                </a:solidFill>
                <a:latin typeface="Arial" panose="020B0604020202020204" pitchFamily="34" charset="0"/>
                <a:cs typeface="Arial" panose="020B0604020202020204" pitchFamily="34" charset="0"/>
              </a:rPr>
              <a:t>Look at an </a:t>
            </a:r>
            <a:r>
              <a:rPr lang="en-GB" sz="1600" b="1" i="1" dirty="0" err="1">
                <a:solidFill>
                  <a:schemeClr val="bg1"/>
                </a:solidFill>
                <a:latin typeface="Arial" panose="020B0604020202020204" pitchFamily="34" charset="0"/>
                <a:cs typeface="Arial" panose="020B0604020202020204" pitchFamily="34" charset="0"/>
              </a:rPr>
              <a:t>OpenAPI</a:t>
            </a:r>
            <a:r>
              <a:rPr lang="en-GB" sz="1600" b="1" i="1" dirty="0">
                <a:solidFill>
                  <a:schemeClr val="bg1"/>
                </a:solidFill>
                <a:latin typeface="Arial" panose="020B0604020202020204" pitchFamily="34" charset="0"/>
                <a:cs typeface="Arial" panose="020B0604020202020204" pitchFamily="34" charset="0"/>
              </a:rPr>
              <a:t> Spec</a:t>
            </a:r>
          </a:p>
          <a:p>
            <a:endParaRPr lang="en-GB" sz="1600" b="1" i="1" dirty="0">
              <a:solidFill>
                <a:schemeClr val="bg1"/>
              </a:solidFill>
              <a:latin typeface="Arial" panose="020B0604020202020204" pitchFamily="34" charset="0"/>
              <a:cs typeface="Arial" panose="020B0604020202020204" pitchFamily="34" charset="0"/>
            </a:endParaRPr>
          </a:p>
          <a:p>
            <a:r>
              <a:rPr lang="en-GB" sz="1600" b="1" i="1" dirty="0">
                <a:solidFill>
                  <a:schemeClr val="bg1"/>
                </a:solidFill>
                <a:latin typeface="Arial" panose="020B0604020202020204" pitchFamily="34" charset="0"/>
                <a:cs typeface="Arial" panose="020B0604020202020204" pitchFamily="34" charset="0"/>
              </a:rPr>
              <a:t>Use it and an </a:t>
            </a:r>
            <a:r>
              <a:rPr lang="en-GB" sz="1600" b="1" i="1" dirty="0" err="1">
                <a:solidFill>
                  <a:schemeClr val="bg1"/>
                </a:solidFill>
                <a:latin typeface="Arial" panose="020B0604020202020204" pitchFamily="34" charset="0"/>
                <a:cs typeface="Arial" panose="020B0604020202020204" pitchFamily="34" charset="0"/>
              </a:rPr>
              <a:t>openapi</a:t>
            </a:r>
            <a:r>
              <a:rPr lang="en-GB" sz="1600" b="1" i="1" dirty="0">
                <a:solidFill>
                  <a:schemeClr val="bg1"/>
                </a:solidFill>
                <a:latin typeface="Arial" panose="020B0604020202020204" pitchFamily="34" charset="0"/>
                <a:cs typeface="Arial" panose="020B0604020202020204" pitchFamily="34" charset="0"/>
              </a:rPr>
              <a:t>-generator to generate a back-end server in Java and </a:t>
            </a:r>
            <a:r>
              <a:rPr lang="en-GB" sz="1600" b="1" i="1" dirty="0" err="1">
                <a:solidFill>
                  <a:schemeClr val="bg1"/>
                </a:solidFill>
                <a:latin typeface="Arial" panose="020B0604020202020204" pitchFamily="34" charset="0"/>
                <a:cs typeface="Arial" panose="020B0604020202020204" pitchFamily="34" charset="0"/>
              </a:rPr>
              <a:t>SpringBoot</a:t>
            </a:r>
            <a:endParaRPr lang="en-GB" sz="1600" dirty="0">
              <a:solidFill>
                <a:schemeClr val="bg1"/>
              </a:solidFill>
              <a:latin typeface="Arial" panose="020B0604020202020204" pitchFamily="34" charset="0"/>
              <a:cs typeface="Arial" panose="020B0604020202020204" pitchFamily="34" charset="0"/>
            </a:endParaRPr>
          </a:p>
          <a:p>
            <a:endParaRPr lang="en-GB" sz="1600" b="1" i="1" dirty="0">
              <a:solidFill>
                <a:schemeClr val="bg1"/>
              </a:solidFill>
              <a:latin typeface="Arial" panose="020B0604020202020204" pitchFamily="34" charset="0"/>
              <a:cs typeface="Arial" panose="020B0604020202020204" pitchFamily="34" charset="0"/>
            </a:endParaRPr>
          </a:p>
          <a:p>
            <a:r>
              <a:rPr lang="en-GB" sz="1600" b="1" i="1" dirty="0">
                <a:solidFill>
                  <a:schemeClr val="bg1"/>
                </a:solidFill>
                <a:latin typeface="Arial" panose="020B0604020202020204" pitchFamily="34" charset="0"/>
                <a:cs typeface="Arial" panose="020B0604020202020204" pitchFamily="34" charset="0"/>
              </a:rPr>
              <a:t>Use it and an </a:t>
            </a:r>
            <a:r>
              <a:rPr lang="en-GB" sz="1600" b="1" i="1" dirty="0" err="1">
                <a:solidFill>
                  <a:schemeClr val="bg1"/>
                </a:solidFill>
                <a:latin typeface="Arial" panose="020B0604020202020204" pitchFamily="34" charset="0"/>
                <a:cs typeface="Arial" panose="020B0604020202020204" pitchFamily="34" charset="0"/>
              </a:rPr>
              <a:t>openapi</a:t>
            </a:r>
            <a:r>
              <a:rPr lang="en-GB" sz="1600" b="1" i="1" dirty="0">
                <a:solidFill>
                  <a:schemeClr val="bg1"/>
                </a:solidFill>
                <a:latin typeface="Arial" panose="020B0604020202020204" pitchFamily="34" charset="0"/>
                <a:cs typeface="Arial" panose="020B0604020202020204" pitchFamily="34" charset="0"/>
              </a:rPr>
              <a:t>-generator to generate a front-end client in JavaScript and Angular</a:t>
            </a:r>
          </a:p>
          <a:p>
            <a:endParaRPr lang="en-GB" sz="1600" dirty="0">
              <a:solidFill>
                <a:schemeClr val="bg1"/>
              </a:solidFill>
              <a:latin typeface="Arial" panose="020B0604020202020204" pitchFamily="34" charset="0"/>
              <a:cs typeface="Arial" panose="020B0604020202020204" pitchFamily="34" charset="0"/>
            </a:endParaRPr>
          </a:p>
          <a:p>
            <a:r>
              <a:rPr lang="en-GB" sz="1600" b="1" i="1" dirty="0">
                <a:solidFill>
                  <a:schemeClr val="bg1"/>
                </a:solidFill>
                <a:latin typeface="Arial" panose="020B0604020202020204" pitchFamily="34" charset="0"/>
                <a:cs typeface="Arial" panose="020B0604020202020204" pitchFamily="34" charset="0"/>
              </a:rPr>
              <a:t>Use Atlassian’s validator to add tests to the back-end server and validate our API</a:t>
            </a:r>
          </a:p>
          <a:p>
            <a:endParaRPr lang="en-GB" sz="1600" b="1" i="1" dirty="0">
              <a:solidFill>
                <a:schemeClr val="bg1"/>
              </a:solidFill>
              <a:latin typeface="Arial" panose="020B0604020202020204" pitchFamily="34" charset="0"/>
              <a:cs typeface="Arial" panose="020B0604020202020204" pitchFamily="34" charset="0"/>
            </a:endParaRPr>
          </a:p>
          <a:p>
            <a:r>
              <a:rPr lang="en-GB" sz="1600" b="1" i="1" dirty="0">
                <a:solidFill>
                  <a:schemeClr val="bg1"/>
                </a:solidFill>
                <a:latin typeface="Arial" panose="020B0604020202020204" pitchFamily="34" charset="0"/>
                <a:cs typeface="Arial" panose="020B0604020202020204" pitchFamily="34" charset="0"/>
              </a:rPr>
              <a:t>Use express-</a:t>
            </a:r>
            <a:r>
              <a:rPr lang="en-GB" sz="1600" b="1" i="1" dirty="0" err="1">
                <a:solidFill>
                  <a:schemeClr val="bg1"/>
                </a:solidFill>
                <a:latin typeface="Arial" panose="020B0604020202020204" pitchFamily="34" charset="0"/>
                <a:cs typeface="Arial" panose="020B0604020202020204" pitchFamily="34" charset="0"/>
              </a:rPr>
              <a:t>openapi</a:t>
            </a:r>
            <a:r>
              <a:rPr lang="en-GB" sz="1600" b="1" i="1" dirty="0">
                <a:solidFill>
                  <a:schemeClr val="bg1"/>
                </a:solidFill>
                <a:latin typeface="Arial" panose="020B0604020202020204" pitchFamily="34" charset="0"/>
                <a:cs typeface="Arial" panose="020B0604020202020204" pitchFamily="34" charset="0"/>
              </a:rPr>
              <a:t>-validate to add tests to the front-end server and validate our API</a:t>
            </a:r>
          </a:p>
          <a:p>
            <a:endParaRPr lang="en-GB" sz="1600" b="1" i="1" dirty="0">
              <a:solidFill>
                <a:schemeClr val="bg1"/>
              </a:solidFill>
              <a:latin typeface="Arial" panose="020B0604020202020204" pitchFamily="34" charset="0"/>
              <a:cs typeface="Arial" panose="020B0604020202020204" pitchFamily="34" charset="0"/>
            </a:endParaRPr>
          </a:p>
          <a:p>
            <a:r>
              <a:rPr lang="en-GB" sz="1600" b="1" i="1" dirty="0">
                <a:solidFill>
                  <a:schemeClr val="bg1"/>
                </a:solidFill>
                <a:latin typeface="Arial" panose="020B0604020202020204" pitchFamily="34" charset="0"/>
                <a:cs typeface="Arial" panose="020B0604020202020204" pitchFamily="34" charset="0"/>
              </a:rPr>
              <a:t>Demonstrate how the tests fail if we breach our API contract</a:t>
            </a:r>
          </a:p>
        </p:txBody>
      </p:sp>
      <p:pic>
        <p:nvPicPr>
          <p:cNvPr id="6" name="Picture 5">
            <a:extLst>
              <a:ext uri="{FF2B5EF4-FFF2-40B4-BE49-F238E27FC236}">
                <a16:creationId xmlns:a16="http://schemas.microsoft.com/office/drawing/2014/main" id="{99DF7738-FBCC-AD4D-BCE7-124B27018B39}"/>
              </a:ext>
            </a:extLst>
          </p:cNvPr>
          <p:cNvPicPr>
            <a:picLocks noChangeAspect="1"/>
          </p:cNvPicPr>
          <p:nvPr/>
        </p:nvPicPr>
        <p:blipFill>
          <a:blip r:embed="rId3"/>
          <a:stretch>
            <a:fillRect/>
          </a:stretch>
        </p:blipFill>
        <p:spPr>
          <a:xfrm>
            <a:off x="11325485" y="127915"/>
            <a:ext cx="865059" cy="866981"/>
          </a:xfrm>
          <a:prstGeom prst="rect">
            <a:avLst/>
          </a:prstGeom>
        </p:spPr>
      </p:pic>
      <p:pic>
        <p:nvPicPr>
          <p:cNvPr id="7" name="Graphic 6" descr="Checkbox Crossed with solid fill">
            <a:extLst>
              <a:ext uri="{FF2B5EF4-FFF2-40B4-BE49-F238E27FC236}">
                <a16:creationId xmlns:a16="http://schemas.microsoft.com/office/drawing/2014/main" id="{2D243306-5DFD-1A48-B3A6-54C0899B4E6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008230" y="342322"/>
            <a:ext cx="373073" cy="373073"/>
          </a:xfrm>
          <a:prstGeom prst="rect">
            <a:avLst/>
          </a:prstGeom>
        </p:spPr>
      </p:pic>
      <p:pic>
        <p:nvPicPr>
          <p:cNvPr id="8" name="Graphic 7" descr="Checkbox Ticked with solid fill">
            <a:extLst>
              <a:ext uri="{FF2B5EF4-FFF2-40B4-BE49-F238E27FC236}">
                <a16:creationId xmlns:a16="http://schemas.microsoft.com/office/drawing/2014/main" id="{1DED6791-8AC1-8440-9162-15E280CD1BE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008231" y="93450"/>
            <a:ext cx="373073" cy="373073"/>
          </a:xfrm>
          <a:prstGeom prst="rect">
            <a:avLst/>
          </a:prstGeom>
        </p:spPr>
      </p:pic>
    </p:spTree>
    <p:extLst>
      <p:ext uri="{BB962C8B-B14F-4D97-AF65-F5344CB8AC3E}">
        <p14:creationId xmlns:p14="http://schemas.microsoft.com/office/powerpoint/2010/main" val="586168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300" fill="hold"/>
                                        <p:tgtEl>
                                          <p:spTgt spid="5">
                                            <p:txEl>
                                              <p:pRg st="0" end="0"/>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5">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anim calcmode="lin" valueType="num">
                                      <p:cBhvr additive="base">
                                        <p:cTn id="13" dur="300" fill="hold"/>
                                        <p:tgtEl>
                                          <p:spTgt spid="5">
                                            <p:txEl>
                                              <p:pRg st="2" end="2"/>
                                            </p:txEl>
                                          </p:spTgt>
                                        </p:tgtEl>
                                        <p:attrNameLst>
                                          <p:attrName>ppt_x</p:attrName>
                                        </p:attrNameLst>
                                      </p:cBhvr>
                                      <p:tavLst>
                                        <p:tav tm="0">
                                          <p:val>
                                            <p:strVal val="0-#ppt_w/2"/>
                                          </p:val>
                                        </p:tav>
                                        <p:tav tm="100000">
                                          <p:val>
                                            <p:strVal val="#ppt_x"/>
                                          </p:val>
                                        </p:tav>
                                      </p:tavLst>
                                    </p:anim>
                                    <p:anim calcmode="lin" valueType="num">
                                      <p:cBhvr additive="base">
                                        <p:cTn id="14" dur="300" fill="hold"/>
                                        <p:tgtEl>
                                          <p:spTgt spid="5">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anim calcmode="lin" valueType="num">
                                      <p:cBhvr additive="base">
                                        <p:cTn id="19" dur="300" fill="hold"/>
                                        <p:tgtEl>
                                          <p:spTgt spid="5">
                                            <p:txEl>
                                              <p:pRg st="4" end="4"/>
                                            </p:txEl>
                                          </p:spTgt>
                                        </p:tgtEl>
                                        <p:attrNameLst>
                                          <p:attrName>ppt_x</p:attrName>
                                        </p:attrNameLst>
                                      </p:cBhvr>
                                      <p:tavLst>
                                        <p:tav tm="0">
                                          <p:val>
                                            <p:strVal val="0-#ppt_w/2"/>
                                          </p:val>
                                        </p:tav>
                                        <p:tav tm="100000">
                                          <p:val>
                                            <p:strVal val="#ppt_x"/>
                                          </p:val>
                                        </p:tav>
                                      </p:tavLst>
                                    </p:anim>
                                    <p:anim calcmode="lin" valueType="num">
                                      <p:cBhvr additive="base">
                                        <p:cTn id="20" dur="300" fill="hold"/>
                                        <p:tgtEl>
                                          <p:spTgt spid="5">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5">
                                            <p:txEl>
                                              <p:pRg st="6" end="6"/>
                                            </p:txEl>
                                          </p:spTgt>
                                        </p:tgtEl>
                                        <p:attrNameLst>
                                          <p:attrName>style.visibility</p:attrName>
                                        </p:attrNameLst>
                                      </p:cBhvr>
                                      <p:to>
                                        <p:strVal val="visible"/>
                                      </p:to>
                                    </p:set>
                                    <p:anim calcmode="lin" valueType="num">
                                      <p:cBhvr additive="base">
                                        <p:cTn id="25" dur="300" fill="hold"/>
                                        <p:tgtEl>
                                          <p:spTgt spid="5">
                                            <p:txEl>
                                              <p:pRg st="6" end="6"/>
                                            </p:txEl>
                                          </p:spTgt>
                                        </p:tgtEl>
                                        <p:attrNameLst>
                                          <p:attrName>ppt_x</p:attrName>
                                        </p:attrNameLst>
                                      </p:cBhvr>
                                      <p:tavLst>
                                        <p:tav tm="0">
                                          <p:val>
                                            <p:strVal val="0-#ppt_w/2"/>
                                          </p:val>
                                        </p:tav>
                                        <p:tav tm="100000">
                                          <p:val>
                                            <p:strVal val="#ppt_x"/>
                                          </p:val>
                                        </p:tav>
                                      </p:tavLst>
                                    </p:anim>
                                    <p:anim calcmode="lin" valueType="num">
                                      <p:cBhvr additive="base">
                                        <p:cTn id="26" dur="300" fill="hold"/>
                                        <p:tgtEl>
                                          <p:spTgt spid="5">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5">
                                            <p:txEl>
                                              <p:pRg st="8" end="8"/>
                                            </p:txEl>
                                          </p:spTgt>
                                        </p:tgtEl>
                                        <p:attrNameLst>
                                          <p:attrName>style.visibility</p:attrName>
                                        </p:attrNameLst>
                                      </p:cBhvr>
                                      <p:to>
                                        <p:strVal val="visible"/>
                                      </p:to>
                                    </p:set>
                                    <p:anim calcmode="lin" valueType="num">
                                      <p:cBhvr additive="base">
                                        <p:cTn id="31" dur="300" fill="hold"/>
                                        <p:tgtEl>
                                          <p:spTgt spid="5">
                                            <p:txEl>
                                              <p:pRg st="8" end="8"/>
                                            </p:txEl>
                                          </p:spTgt>
                                        </p:tgtEl>
                                        <p:attrNameLst>
                                          <p:attrName>ppt_x</p:attrName>
                                        </p:attrNameLst>
                                      </p:cBhvr>
                                      <p:tavLst>
                                        <p:tav tm="0">
                                          <p:val>
                                            <p:strVal val="0-#ppt_w/2"/>
                                          </p:val>
                                        </p:tav>
                                        <p:tav tm="100000">
                                          <p:val>
                                            <p:strVal val="#ppt_x"/>
                                          </p:val>
                                        </p:tav>
                                      </p:tavLst>
                                    </p:anim>
                                    <p:anim calcmode="lin" valueType="num">
                                      <p:cBhvr additive="base">
                                        <p:cTn id="32" dur="300" fill="hold"/>
                                        <p:tgtEl>
                                          <p:spTgt spid="5">
                                            <p:txEl>
                                              <p:pRg st="8" end="8"/>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nodeType="clickEffect">
                                  <p:stCondLst>
                                    <p:cond delay="0"/>
                                  </p:stCondLst>
                                  <p:childTnLst>
                                    <p:set>
                                      <p:cBhvr>
                                        <p:cTn id="36" dur="1" fill="hold">
                                          <p:stCondLst>
                                            <p:cond delay="0"/>
                                          </p:stCondLst>
                                        </p:cTn>
                                        <p:tgtEl>
                                          <p:spTgt spid="5">
                                            <p:txEl>
                                              <p:pRg st="10" end="10"/>
                                            </p:txEl>
                                          </p:spTgt>
                                        </p:tgtEl>
                                        <p:attrNameLst>
                                          <p:attrName>style.visibility</p:attrName>
                                        </p:attrNameLst>
                                      </p:cBhvr>
                                      <p:to>
                                        <p:strVal val="visible"/>
                                      </p:to>
                                    </p:set>
                                    <p:anim calcmode="lin" valueType="num">
                                      <p:cBhvr additive="base">
                                        <p:cTn id="37" dur="300" fill="hold"/>
                                        <p:tgtEl>
                                          <p:spTgt spid="5">
                                            <p:txEl>
                                              <p:pRg st="10" end="10"/>
                                            </p:txEl>
                                          </p:spTgt>
                                        </p:tgtEl>
                                        <p:attrNameLst>
                                          <p:attrName>ppt_x</p:attrName>
                                        </p:attrNameLst>
                                      </p:cBhvr>
                                      <p:tavLst>
                                        <p:tav tm="0">
                                          <p:val>
                                            <p:strVal val="0-#ppt_w/2"/>
                                          </p:val>
                                        </p:tav>
                                        <p:tav tm="100000">
                                          <p:val>
                                            <p:strVal val="#ppt_x"/>
                                          </p:val>
                                        </p:tav>
                                      </p:tavLst>
                                    </p:anim>
                                    <p:anim calcmode="lin" valueType="num">
                                      <p:cBhvr additive="base">
                                        <p:cTn id="38" dur="300" fill="hold"/>
                                        <p:tgtEl>
                                          <p:spTgt spid="5">
                                            <p:txEl>
                                              <p:pRg st="10" end="1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61928BB-17F5-5049-A203-DA5521EC5488}"/>
              </a:ext>
            </a:extLst>
          </p:cNvPr>
          <p:cNvSpPr txBox="1"/>
          <p:nvPr/>
        </p:nvSpPr>
        <p:spPr>
          <a:xfrm rot="19814568">
            <a:off x="4750704" y="2967335"/>
            <a:ext cx="2690594" cy="923330"/>
          </a:xfrm>
          <a:prstGeom prst="rect">
            <a:avLst/>
          </a:prstGeom>
          <a:noFill/>
        </p:spPr>
        <p:txBody>
          <a:bodyPr wrap="square" rtlCol="0">
            <a:spAutoFit/>
          </a:bodyPr>
          <a:lstStyle/>
          <a:p>
            <a:pPr algn="ctr"/>
            <a:r>
              <a:rPr lang="en-GB" sz="5400" b="1" dirty="0">
                <a:solidFill>
                  <a:schemeClr val="bg1"/>
                </a:solidFill>
              </a:rPr>
              <a:t>{DEMO}</a:t>
            </a:r>
          </a:p>
        </p:txBody>
      </p:sp>
      <p:pic>
        <p:nvPicPr>
          <p:cNvPr id="6" name="Picture 5">
            <a:extLst>
              <a:ext uri="{FF2B5EF4-FFF2-40B4-BE49-F238E27FC236}">
                <a16:creationId xmlns:a16="http://schemas.microsoft.com/office/drawing/2014/main" id="{8276EDC8-9D48-684F-A7FE-87619AD9995B}"/>
              </a:ext>
            </a:extLst>
          </p:cNvPr>
          <p:cNvPicPr>
            <a:picLocks noChangeAspect="1"/>
          </p:cNvPicPr>
          <p:nvPr/>
        </p:nvPicPr>
        <p:blipFill>
          <a:blip r:embed="rId2"/>
          <a:stretch>
            <a:fillRect/>
          </a:stretch>
        </p:blipFill>
        <p:spPr>
          <a:xfrm>
            <a:off x="11325485" y="127915"/>
            <a:ext cx="865059" cy="866981"/>
          </a:xfrm>
          <a:prstGeom prst="rect">
            <a:avLst/>
          </a:prstGeom>
        </p:spPr>
      </p:pic>
      <p:pic>
        <p:nvPicPr>
          <p:cNvPr id="7" name="Graphic 6" descr="Checkbox Crossed with solid fill">
            <a:extLst>
              <a:ext uri="{FF2B5EF4-FFF2-40B4-BE49-F238E27FC236}">
                <a16:creationId xmlns:a16="http://schemas.microsoft.com/office/drawing/2014/main" id="{66D8EAC1-EC39-E64A-B725-2E9F2979CCE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008230" y="342322"/>
            <a:ext cx="373073" cy="373073"/>
          </a:xfrm>
          <a:prstGeom prst="rect">
            <a:avLst/>
          </a:prstGeom>
        </p:spPr>
      </p:pic>
      <p:pic>
        <p:nvPicPr>
          <p:cNvPr id="8" name="Graphic 7" descr="Checkbox Ticked with solid fill">
            <a:extLst>
              <a:ext uri="{FF2B5EF4-FFF2-40B4-BE49-F238E27FC236}">
                <a16:creationId xmlns:a16="http://schemas.microsoft.com/office/drawing/2014/main" id="{345D2FDD-4C34-F040-9F9C-42F3ED6F929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008231" y="93450"/>
            <a:ext cx="373073" cy="373073"/>
          </a:xfrm>
          <a:prstGeom prst="rect">
            <a:avLst/>
          </a:prstGeom>
        </p:spPr>
      </p:pic>
    </p:spTree>
    <p:extLst>
      <p:ext uri="{BB962C8B-B14F-4D97-AF65-F5344CB8AC3E}">
        <p14:creationId xmlns:p14="http://schemas.microsoft.com/office/powerpoint/2010/main" val="408233877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ctrTitle"/>
          </p:nvPr>
        </p:nvSpPr>
        <p:spPr>
          <a:xfrm>
            <a:off x="587508" y="1511993"/>
            <a:ext cx="9144000" cy="2387600"/>
          </a:xfrm>
        </p:spPr>
        <p:txBody>
          <a:bodyPr>
            <a:normAutofit/>
          </a:bodyPr>
          <a:lstStyle/>
          <a:p>
            <a:r>
              <a:rPr lang="en-GB" dirty="0">
                <a:solidFill>
                  <a:schemeClr val="bg1"/>
                </a:solidFill>
              </a:rPr>
              <a:t>RECAP</a:t>
            </a:r>
            <a:endParaRPr lang="bg-BG" dirty="0">
              <a:solidFill>
                <a:schemeClr val="bg1"/>
              </a:solidFill>
            </a:endParaRPr>
          </a:p>
        </p:txBody>
      </p:sp>
      <p:pic>
        <p:nvPicPr>
          <p:cNvPr id="4" name="Picture 3">
            <a:extLst>
              <a:ext uri="{FF2B5EF4-FFF2-40B4-BE49-F238E27FC236}">
                <a16:creationId xmlns:a16="http://schemas.microsoft.com/office/drawing/2014/main" id="{46F7AA03-F1CD-BD4D-AC3B-C72D8D3B5C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77957" y="-614027"/>
            <a:ext cx="2062026" cy="2742743"/>
          </a:xfrm>
          <a:prstGeom prst="rect">
            <a:avLst/>
          </a:prstGeom>
        </p:spPr>
      </p:pic>
    </p:spTree>
    <p:extLst>
      <p:ext uri="{BB962C8B-B14F-4D97-AF65-F5344CB8AC3E}">
        <p14:creationId xmlns:p14="http://schemas.microsoft.com/office/powerpoint/2010/main" val="374335943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AC18995-82A4-9845-B0A4-957CEEF3E087}"/>
              </a:ext>
            </a:extLst>
          </p:cNvPr>
          <p:cNvSpPr txBox="1"/>
          <p:nvPr/>
        </p:nvSpPr>
        <p:spPr>
          <a:xfrm rot="20377335">
            <a:off x="4750703" y="84194"/>
            <a:ext cx="2690594" cy="1754326"/>
          </a:xfrm>
          <a:prstGeom prst="rect">
            <a:avLst/>
          </a:prstGeom>
          <a:noFill/>
        </p:spPr>
        <p:txBody>
          <a:bodyPr wrap="square" rtlCol="0">
            <a:spAutoFit/>
          </a:bodyPr>
          <a:lstStyle/>
          <a:p>
            <a:pPr algn="ctr"/>
            <a:r>
              <a:rPr lang="en-GB" sz="5400" b="1" dirty="0">
                <a:solidFill>
                  <a:schemeClr val="bg1"/>
                </a:solidFill>
              </a:rPr>
              <a:t>{DEMO RECAP}</a:t>
            </a:r>
          </a:p>
        </p:txBody>
      </p:sp>
      <p:pic>
        <p:nvPicPr>
          <p:cNvPr id="4" name="Picture 3">
            <a:extLst>
              <a:ext uri="{FF2B5EF4-FFF2-40B4-BE49-F238E27FC236}">
                <a16:creationId xmlns:a16="http://schemas.microsoft.com/office/drawing/2014/main" id="{B3524AFD-063B-5E45-8946-E6C5069575D0}"/>
              </a:ext>
            </a:extLst>
          </p:cNvPr>
          <p:cNvPicPr>
            <a:picLocks noChangeAspect="1"/>
          </p:cNvPicPr>
          <p:nvPr/>
        </p:nvPicPr>
        <p:blipFill>
          <a:blip r:embed="rId3"/>
          <a:stretch>
            <a:fillRect/>
          </a:stretch>
        </p:blipFill>
        <p:spPr>
          <a:xfrm>
            <a:off x="11326941" y="177507"/>
            <a:ext cx="865059" cy="866981"/>
          </a:xfrm>
          <a:prstGeom prst="rect">
            <a:avLst/>
          </a:prstGeom>
        </p:spPr>
      </p:pic>
      <p:pic>
        <p:nvPicPr>
          <p:cNvPr id="6" name="Graphic 5" descr="Checkbox Crossed with solid fill">
            <a:extLst>
              <a:ext uri="{FF2B5EF4-FFF2-40B4-BE49-F238E27FC236}">
                <a16:creationId xmlns:a16="http://schemas.microsoft.com/office/drawing/2014/main" id="{860CAD9E-BADC-504A-9EB7-9B26C0D9E64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009686" y="391914"/>
            <a:ext cx="373073" cy="373073"/>
          </a:xfrm>
          <a:prstGeom prst="rect">
            <a:avLst/>
          </a:prstGeom>
        </p:spPr>
      </p:pic>
      <p:pic>
        <p:nvPicPr>
          <p:cNvPr id="7" name="Graphic 6" descr="Checkbox Ticked with solid fill">
            <a:extLst>
              <a:ext uri="{FF2B5EF4-FFF2-40B4-BE49-F238E27FC236}">
                <a16:creationId xmlns:a16="http://schemas.microsoft.com/office/drawing/2014/main" id="{4B5CF75B-CD64-B14D-82F0-78D4CF09F84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009687" y="143042"/>
            <a:ext cx="373073" cy="373073"/>
          </a:xfrm>
          <a:prstGeom prst="rect">
            <a:avLst/>
          </a:prstGeom>
        </p:spPr>
      </p:pic>
      <p:sp>
        <p:nvSpPr>
          <p:cNvPr id="8" name="Textplatzhalter 8">
            <a:extLst>
              <a:ext uri="{FF2B5EF4-FFF2-40B4-BE49-F238E27FC236}">
                <a16:creationId xmlns:a16="http://schemas.microsoft.com/office/drawing/2014/main" id="{7E1E1BC8-30F4-4949-8528-9B8AF87595DD}"/>
              </a:ext>
            </a:extLst>
          </p:cNvPr>
          <p:cNvSpPr txBox="1">
            <a:spLocks/>
          </p:cNvSpPr>
          <p:nvPr/>
        </p:nvSpPr>
        <p:spPr bwMode="gray">
          <a:xfrm>
            <a:off x="723207" y="1579418"/>
            <a:ext cx="8013469" cy="487420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600" b="1" dirty="0">
                <a:solidFill>
                  <a:schemeClr val="bg1"/>
                </a:solidFill>
                <a:latin typeface="Arial" panose="020B0604020202020204" pitchFamily="34" charset="0"/>
                <a:cs typeface="Arial" panose="020B0604020202020204" pitchFamily="34" charset="0"/>
              </a:rPr>
              <a:t>Demo links:</a:t>
            </a:r>
          </a:p>
          <a:p>
            <a:r>
              <a:rPr lang="en-GB" sz="1600" b="1" i="1" dirty="0">
                <a:solidFill>
                  <a:schemeClr val="bg1"/>
                </a:solidFill>
                <a:latin typeface="Arial" panose="020B0604020202020204" pitchFamily="34" charset="0"/>
                <a:cs typeface="Arial" panose="020B0604020202020204" pitchFamily="34" charset="0"/>
              </a:rPr>
              <a:t>Demo Video Part 1:</a:t>
            </a:r>
          </a:p>
          <a:p>
            <a:pPr marL="0" indent="0">
              <a:buNone/>
            </a:pPr>
            <a:r>
              <a:rPr lang="en-GB" sz="1600" dirty="0">
                <a:solidFill>
                  <a:schemeClr val="bg1"/>
                </a:solidFill>
                <a:latin typeface="Arial" panose="020B0604020202020204" pitchFamily="34" charset="0"/>
                <a:cs typeface="Arial" panose="020B0604020202020204" pitchFamily="34" charset="0"/>
                <a:hlinkClick r:id="rId8">
                  <a:extLst>
                    <a:ext uri="{A12FA001-AC4F-418D-AE19-62706E023703}">
                      <ahyp:hlinkClr xmlns:ahyp="http://schemas.microsoft.com/office/drawing/2018/hyperlinkcolor" val="tx"/>
                    </a:ext>
                  </a:extLst>
                </a:hlinkClick>
              </a:rPr>
              <a:t>https://www.youtube.com/watch?v=KGgqdpDWh0I</a:t>
            </a:r>
            <a:endParaRPr lang="en-GB" sz="1600" dirty="0">
              <a:solidFill>
                <a:schemeClr val="bg1"/>
              </a:solidFill>
              <a:latin typeface="Arial" panose="020B0604020202020204" pitchFamily="34" charset="0"/>
              <a:cs typeface="Arial" panose="020B0604020202020204" pitchFamily="34" charset="0"/>
            </a:endParaRPr>
          </a:p>
          <a:p>
            <a:pPr marL="0" indent="0">
              <a:buNone/>
            </a:pPr>
            <a:r>
              <a:rPr lang="en-GB" sz="1600" dirty="0">
                <a:solidFill>
                  <a:schemeClr val="bg1"/>
                </a:solidFill>
                <a:latin typeface="Arial" panose="020B0604020202020204" pitchFamily="34" charset="0"/>
                <a:cs typeface="Arial" panose="020B0604020202020204" pitchFamily="34" charset="0"/>
                <a:hlinkClick r:id="rId9">
                  <a:extLst>
                    <a:ext uri="{A12FA001-AC4F-418D-AE19-62706E023703}">
                      <ahyp:hlinkClr xmlns:ahyp="http://schemas.microsoft.com/office/drawing/2018/hyperlinkcolor" val="tx"/>
                    </a:ext>
                  </a:extLst>
                </a:hlinkClick>
              </a:rPr>
              <a:t>https://youtu.be/</a:t>
            </a:r>
            <a:r>
              <a:rPr lang="en-GB" sz="1600" dirty="0">
                <a:solidFill>
                  <a:srgbClr val="FFFF00"/>
                </a:solidFill>
                <a:latin typeface="Arial" panose="020B0604020202020204" pitchFamily="34" charset="0"/>
                <a:cs typeface="Arial" panose="020B0604020202020204" pitchFamily="34" charset="0"/>
                <a:hlinkClick r:id="rId9">
                  <a:extLst>
                    <a:ext uri="{A12FA001-AC4F-418D-AE19-62706E023703}">
                      <ahyp:hlinkClr xmlns:ahyp="http://schemas.microsoft.com/office/drawing/2018/hyperlinkcolor" val="tx"/>
                    </a:ext>
                  </a:extLst>
                </a:hlinkClick>
              </a:rPr>
              <a:t>KGgqdpDWh0I</a:t>
            </a:r>
            <a:endParaRPr lang="en-GB" sz="1600" dirty="0">
              <a:latin typeface="Arial" panose="020B0604020202020204" pitchFamily="34" charset="0"/>
              <a:cs typeface="Arial" panose="020B0604020202020204" pitchFamily="34" charset="0"/>
            </a:endParaRPr>
          </a:p>
          <a:p>
            <a:pPr marL="0" indent="0">
              <a:buNone/>
            </a:pPr>
            <a:endParaRPr lang="en-GB" sz="1600" dirty="0">
              <a:latin typeface="Arial" panose="020B0604020202020204" pitchFamily="34" charset="0"/>
              <a:cs typeface="Arial" panose="020B0604020202020204" pitchFamily="34" charset="0"/>
            </a:endParaRPr>
          </a:p>
          <a:p>
            <a:r>
              <a:rPr lang="en-GB" sz="1600" b="1" i="1" dirty="0">
                <a:solidFill>
                  <a:schemeClr val="bg1"/>
                </a:solidFill>
                <a:latin typeface="Arial" panose="020B0604020202020204" pitchFamily="34" charset="0"/>
                <a:cs typeface="Arial" panose="020B0604020202020204" pitchFamily="34" charset="0"/>
              </a:rPr>
              <a:t>Demo Video Part 2:</a:t>
            </a:r>
          </a:p>
          <a:p>
            <a:pPr marL="0" indent="0">
              <a:buNone/>
            </a:pPr>
            <a:r>
              <a:rPr lang="en-GB" sz="1600" dirty="0">
                <a:solidFill>
                  <a:schemeClr val="bg1"/>
                </a:solidFill>
                <a:latin typeface="Arial" panose="020B0604020202020204" pitchFamily="34" charset="0"/>
                <a:cs typeface="Arial" panose="020B0604020202020204" pitchFamily="34" charset="0"/>
                <a:hlinkClick r:id="rId10">
                  <a:extLst>
                    <a:ext uri="{A12FA001-AC4F-418D-AE19-62706E023703}">
                      <ahyp:hlinkClr xmlns:ahyp="http://schemas.microsoft.com/office/drawing/2018/hyperlinkcolor" val="tx"/>
                    </a:ext>
                  </a:extLst>
                </a:hlinkClick>
              </a:rPr>
              <a:t>https://www.youtube.com/watch?v=0AvPftcZvWY</a:t>
            </a:r>
            <a:endParaRPr lang="en-GB" sz="1600" dirty="0">
              <a:solidFill>
                <a:schemeClr val="bg1"/>
              </a:solidFill>
              <a:latin typeface="Arial" panose="020B0604020202020204" pitchFamily="34" charset="0"/>
              <a:cs typeface="Arial" panose="020B0604020202020204" pitchFamily="34" charset="0"/>
            </a:endParaRPr>
          </a:p>
          <a:p>
            <a:pPr marL="0" indent="0">
              <a:buNone/>
            </a:pPr>
            <a:r>
              <a:rPr lang="en-GB" sz="1600" dirty="0">
                <a:solidFill>
                  <a:schemeClr val="bg1"/>
                </a:solidFill>
                <a:latin typeface="Arial" panose="020B0604020202020204" pitchFamily="34" charset="0"/>
                <a:cs typeface="Arial" panose="020B0604020202020204" pitchFamily="34" charset="0"/>
                <a:hlinkClick r:id="rId11">
                  <a:extLst>
                    <a:ext uri="{A12FA001-AC4F-418D-AE19-62706E023703}">
                      <ahyp:hlinkClr xmlns:ahyp="http://schemas.microsoft.com/office/drawing/2018/hyperlinkcolor" val="tx"/>
                    </a:ext>
                  </a:extLst>
                </a:hlinkClick>
              </a:rPr>
              <a:t>https://youtu.be/</a:t>
            </a:r>
            <a:r>
              <a:rPr lang="en-GB" sz="1600" dirty="0">
                <a:solidFill>
                  <a:srgbClr val="FFFF00"/>
                </a:solidFill>
                <a:latin typeface="Arial" panose="020B0604020202020204" pitchFamily="34" charset="0"/>
                <a:cs typeface="Arial" panose="020B0604020202020204" pitchFamily="34" charset="0"/>
                <a:hlinkClick r:id="rId11">
                  <a:extLst>
                    <a:ext uri="{A12FA001-AC4F-418D-AE19-62706E023703}">
                      <ahyp:hlinkClr xmlns:ahyp="http://schemas.microsoft.com/office/drawing/2018/hyperlinkcolor" val="tx"/>
                    </a:ext>
                  </a:extLst>
                </a:hlinkClick>
              </a:rPr>
              <a:t>0AvPftcZvWY</a:t>
            </a:r>
            <a:endParaRPr lang="en-GB" sz="1600" dirty="0">
              <a:solidFill>
                <a:srgbClr val="FFFF00"/>
              </a:solidFill>
              <a:latin typeface="Arial" panose="020B0604020202020204" pitchFamily="34" charset="0"/>
              <a:cs typeface="Arial" panose="020B0604020202020204" pitchFamily="34" charset="0"/>
            </a:endParaRPr>
          </a:p>
          <a:p>
            <a:pPr marL="0" indent="0">
              <a:buNone/>
            </a:pPr>
            <a:endParaRPr lang="en-GB" sz="1600" dirty="0">
              <a:solidFill>
                <a:schemeClr val="bg1"/>
              </a:solidFill>
              <a:latin typeface="Arial" panose="020B0604020202020204" pitchFamily="34" charset="0"/>
              <a:cs typeface="Arial" panose="020B0604020202020204" pitchFamily="34" charset="0"/>
            </a:endParaRPr>
          </a:p>
          <a:p>
            <a:r>
              <a:rPr lang="en-GB" sz="1600" dirty="0">
                <a:solidFill>
                  <a:schemeClr val="bg1"/>
                </a:solidFill>
                <a:latin typeface="Arial" panose="020B0604020202020204" pitchFamily="34" charset="0"/>
                <a:cs typeface="Arial" panose="020B0604020202020204" pitchFamily="34" charset="0"/>
              </a:rPr>
              <a:t>Demo GitHub Repo:</a:t>
            </a:r>
          </a:p>
          <a:p>
            <a:pPr marL="0" indent="0">
              <a:buNone/>
            </a:pPr>
            <a:r>
              <a:rPr lang="en-GB" sz="1600" dirty="0">
                <a:solidFill>
                  <a:schemeClr val="bg1"/>
                </a:solidFill>
                <a:latin typeface="Arial" panose="020B0604020202020204" pitchFamily="34" charset="0"/>
                <a:cs typeface="Arial" panose="020B0604020202020204" pitchFamily="34" charset="0"/>
                <a:hlinkClick r:id="rId12">
                  <a:extLst>
                    <a:ext uri="{A12FA001-AC4F-418D-AE19-62706E023703}">
                      <ahyp:hlinkClr xmlns:ahyp="http://schemas.microsoft.com/office/drawing/2018/hyperlinkcolor" val="tx"/>
                    </a:ext>
                  </a:extLst>
                </a:hlinkClick>
              </a:rPr>
              <a:t>https://github.com/atkuzmanov/</a:t>
            </a:r>
            <a:r>
              <a:rPr lang="en-GB" sz="1600" dirty="0">
                <a:solidFill>
                  <a:srgbClr val="FFFF00"/>
                </a:solidFill>
                <a:latin typeface="Arial" panose="020B0604020202020204" pitchFamily="34" charset="0"/>
                <a:cs typeface="Arial" panose="020B0604020202020204" pitchFamily="34" charset="0"/>
                <a:hlinkClick r:id="rId12">
                  <a:extLst>
                    <a:ext uri="{A12FA001-AC4F-418D-AE19-62706E023703}">
                      <ahyp:hlinkClr xmlns:ahyp="http://schemas.microsoft.com/office/drawing/2018/hyperlinkcolor" val="tx"/>
                    </a:ext>
                  </a:extLst>
                </a:hlinkClick>
              </a:rPr>
              <a:t>openapi-demo-2022</a:t>
            </a:r>
            <a:endParaRPr lang="en-GB" sz="1600" dirty="0">
              <a:solidFill>
                <a:srgbClr val="FFFF00"/>
              </a:solidFill>
              <a:latin typeface="Arial" panose="020B0604020202020204" pitchFamily="34" charset="0"/>
              <a:cs typeface="Arial" panose="020B0604020202020204" pitchFamily="34" charset="0"/>
            </a:endParaRPr>
          </a:p>
          <a:p>
            <a:pPr marL="0" indent="0">
              <a:buNone/>
            </a:pPr>
            <a:endParaRPr lang="en-GB" sz="1600" dirty="0">
              <a:solidFill>
                <a:srgbClr val="FFFF00"/>
              </a:solidFill>
              <a:latin typeface="Arial" panose="020B0604020202020204" pitchFamily="34" charset="0"/>
              <a:cs typeface="Arial" panose="020B0604020202020204" pitchFamily="34" charset="0"/>
            </a:endParaRPr>
          </a:p>
          <a:p>
            <a:pPr marL="0" indent="0">
              <a:buNone/>
            </a:pPr>
            <a:r>
              <a:rPr lang="en-GB" sz="1600" dirty="0">
                <a:solidFill>
                  <a:srgbClr val="FFFF00"/>
                </a:solidFill>
                <a:latin typeface="Arial" panose="020B0604020202020204" pitchFamily="34" charset="0"/>
                <a:cs typeface="Arial" panose="020B0604020202020204" pitchFamily="34" charset="0"/>
              </a:rPr>
              <a:t>Disclosure: I bear no responsibility for the videos and code, or maintaining them, they come with no guarantees, warrantees etc. use at your own risk.</a:t>
            </a:r>
          </a:p>
          <a:p>
            <a:pPr marL="0" indent="0">
              <a:buNone/>
            </a:pPr>
            <a:endParaRPr lang="en-GB" sz="1600" dirty="0">
              <a:latin typeface="Arial" panose="020B0604020202020204" pitchFamily="34" charset="0"/>
              <a:cs typeface="Arial" panose="020B0604020202020204" pitchFamily="34" charset="0"/>
            </a:endParaRPr>
          </a:p>
          <a:p>
            <a:pPr marL="0" indent="0">
              <a:buNone/>
            </a:pPr>
            <a:endParaRPr lang="en-GB" sz="1600" dirty="0">
              <a:latin typeface="Arial" panose="020B0604020202020204" pitchFamily="34" charset="0"/>
              <a:cs typeface="Arial" panose="020B0604020202020204" pitchFamily="34" charset="0"/>
            </a:endParaRPr>
          </a:p>
        </p:txBody>
      </p:sp>
      <p:pic>
        <p:nvPicPr>
          <p:cNvPr id="9" name="Picture 8" descr="Qr code&#10;&#10;Description automatically generated">
            <a:extLst>
              <a:ext uri="{FF2B5EF4-FFF2-40B4-BE49-F238E27FC236}">
                <a16:creationId xmlns:a16="http://schemas.microsoft.com/office/drawing/2014/main" id="{B4A58117-F311-BD49-A6C3-04105A53467C}"/>
              </a:ext>
            </a:extLst>
          </p:cNvPr>
          <p:cNvPicPr>
            <a:picLocks noChangeAspect="1"/>
          </p:cNvPicPr>
          <p:nvPr/>
        </p:nvPicPr>
        <p:blipFill>
          <a:blip r:embed="rId13"/>
          <a:stretch>
            <a:fillRect/>
          </a:stretch>
        </p:blipFill>
        <p:spPr>
          <a:xfrm>
            <a:off x="8941141" y="961356"/>
            <a:ext cx="1579779" cy="1579779"/>
          </a:xfrm>
          <a:prstGeom prst="rect">
            <a:avLst/>
          </a:prstGeom>
        </p:spPr>
      </p:pic>
      <p:pic>
        <p:nvPicPr>
          <p:cNvPr id="10" name="Picture 9" descr="Qr code&#10;&#10;Description automatically generated">
            <a:extLst>
              <a:ext uri="{FF2B5EF4-FFF2-40B4-BE49-F238E27FC236}">
                <a16:creationId xmlns:a16="http://schemas.microsoft.com/office/drawing/2014/main" id="{D99FAE86-9909-6B46-A167-A8DE69A3D496}"/>
              </a:ext>
            </a:extLst>
          </p:cNvPr>
          <p:cNvPicPr>
            <a:picLocks noChangeAspect="1"/>
          </p:cNvPicPr>
          <p:nvPr/>
        </p:nvPicPr>
        <p:blipFill>
          <a:blip r:embed="rId14"/>
          <a:stretch>
            <a:fillRect/>
          </a:stretch>
        </p:blipFill>
        <p:spPr>
          <a:xfrm>
            <a:off x="8941140" y="2917601"/>
            <a:ext cx="1579779" cy="1579779"/>
          </a:xfrm>
          <a:prstGeom prst="rect">
            <a:avLst/>
          </a:prstGeom>
        </p:spPr>
      </p:pic>
      <p:pic>
        <p:nvPicPr>
          <p:cNvPr id="5" name="Picture 4" descr="Qr code&#10;&#10;Description automatically generated">
            <a:extLst>
              <a:ext uri="{FF2B5EF4-FFF2-40B4-BE49-F238E27FC236}">
                <a16:creationId xmlns:a16="http://schemas.microsoft.com/office/drawing/2014/main" id="{02E073EE-04CE-8546-B252-2DB90DCD959D}"/>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8941139" y="4873846"/>
            <a:ext cx="1579780" cy="1579780"/>
          </a:xfrm>
          <a:prstGeom prst="rect">
            <a:avLst/>
          </a:prstGeom>
        </p:spPr>
      </p:pic>
    </p:spTree>
    <p:extLst>
      <p:ext uri="{BB962C8B-B14F-4D97-AF65-F5344CB8AC3E}">
        <p14:creationId xmlns:p14="http://schemas.microsoft.com/office/powerpoint/2010/main" val="12955380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ctrTitle"/>
          </p:nvPr>
        </p:nvSpPr>
        <p:spPr>
          <a:xfrm>
            <a:off x="587508" y="1511993"/>
            <a:ext cx="9144000" cy="2387600"/>
          </a:xfrm>
        </p:spPr>
        <p:txBody>
          <a:bodyPr>
            <a:normAutofit/>
          </a:bodyPr>
          <a:lstStyle/>
          <a:p>
            <a:r>
              <a:rPr lang="en-GB" dirty="0">
                <a:solidFill>
                  <a:schemeClr val="bg1"/>
                </a:solidFill>
              </a:rPr>
              <a:t>CLOSING THOUGHTS</a:t>
            </a:r>
            <a:endParaRPr lang="bg-BG" dirty="0">
              <a:solidFill>
                <a:schemeClr val="bg1"/>
              </a:solidFill>
            </a:endParaRPr>
          </a:p>
        </p:txBody>
      </p:sp>
      <p:pic>
        <p:nvPicPr>
          <p:cNvPr id="4" name="Picture 3">
            <a:extLst>
              <a:ext uri="{FF2B5EF4-FFF2-40B4-BE49-F238E27FC236}">
                <a16:creationId xmlns:a16="http://schemas.microsoft.com/office/drawing/2014/main" id="{97D052ED-B491-BA41-82FE-1F25AF9CC6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77957" y="-614027"/>
            <a:ext cx="2062026" cy="2742743"/>
          </a:xfrm>
          <a:prstGeom prst="rect">
            <a:avLst/>
          </a:prstGeom>
        </p:spPr>
      </p:pic>
    </p:spTree>
    <p:extLst>
      <p:ext uri="{BB962C8B-B14F-4D97-AF65-F5344CB8AC3E}">
        <p14:creationId xmlns:p14="http://schemas.microsoft.com/office/powerpoint/2010/main" val="30404930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ctrTitle"/>
          </p:nvPr>
        </p:nvSpPr>
        <p:spPr>
          <a:xfrm>
            <a:off x="3649229" y="-81352"/>
            <a:ext cx="8005215" cy="1048183"/>
          </a:xfrm>
        </p:spPr>
        <p:txBody>
          <a:bodyPr>
            <a:normAutofit fontScale="90000"/>
          </a:bodyPr>
          <a:lstStyle/>
          <a:p>
            <a:pPr algn="l"/>
            <a:r>
              <a:rPr lang="en-US" dirty="0">
                <a:solidFill>
                  <a:schemeClr val="bg1"/>
                </a:solidFill>
                <a:latin typeface="HelveticaNeueLT Pro 45 Lt" panose="020B0403020202020204" pitchFamily="34" charset="0"/>
              </a:rPr>
              <a:t>CLOSING THOUGHTS</a:t>
            </a:r>
            <a:endParaRPr lang="bg-BG" dirty="0">
              <a:solidFill>
                <a:schemeClr val="bg1"/>
              </a:solidFill>
            </a:endParaRPr>
          </a:p>
        </p:txBody>
      </p:sp>
      <p:sp>
        <p:nvSpPr>
          <p:cNvPr id="5" name="Textplatzhalter 8">
            <a:extLst>
              <a:ext uri="{FF2B5EF4-FFF2-40B4-BE49-F238E27FC236}">
                <a16:creationId xmlns:a16="http://schemas.microsoft.com/office/drawing/2014/main" id="{0A304322-BBC9-674A-B4ED-8AD3DB55544E}"/>
              </a:ext>
            </a:extLst>
          </p:cNvPr>
          <p:cNvSpPr txBox="1">
            <a:spLocks/>
          </p:cNvSpPr>
          <p:nvPr/>
        </p:nvSpPr>
        <p:spPr bwMode="gray">
          <a:xfrm>
            <a:off x="4502763" y="1761490"/>
            <a:ext cx="5795996" cy="492441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1600" dirty="0">
                <a:solidFill>
                  <a:schemeClr val="bg1"/>
                </a:solidFill>
                <a:latin typeface="Arial" panose="020B0604020202020204" pitchFamily="34" charset="0"/>
                <a:cs typeface="Arial" panose="020B0604020202020204" pitchFamily="34" charset="0"/>
              </a:rPr>
              <a:t>"The handshake seals the </a:t>
            </a:r>
            <a:r>
              <a:rPr lang="en-GB" sz="1600" b="1" i="1" u="sng" dirty="0">
                <a:solidFill>
                  <a:schemeClr val="bg1"/>
                </a:solidFill>
                <a:latin typeface="Arial" panose="020B0604020202020204" pitchFamily="34" charset="0"/>
                <a:cs typeface="Arial" panose="020B0604020202020204" pitchFamily="34" charset="0"/>
              </a:rPr>
              <a:t>contract</a:t>
            </a:r>
          </a:p>
          <a:p>
            <a:pPr marL="0" indent="0" algn="ctr">
              <a:buNone/>
            </a:pPr>
            <a:r>
              <a:rPr lang="en-GB" sz="1600" dirty="0">
                <a:solidFill>
                  <a:schemeClr val="bg1"/>
                </a:solidFill>
                <a:latin typeface="Arial" panose="020B0604020202020204" pitchFamily="34" charset="0"/>
                <a:cs typeface="Arial" panose="020B0604020202020204" pitchFamily="34" charset="0"/>
              </a:rPr>
              <a:t>From the </a:t>
            </a:r>
            <a:r>
              <a:rPr lang="en-GB" sz="1600" b="1" i="1" u="sng" dirty="0">
                <a:solidFill>
                  <a:schemeClr val="bg1"/>
                </a:solidFill>
                <a:latin typeface="Arial" panose="020B0604020202020204" pitchFamily="34" charset="0"/>
                <a:cs typeface="Arial" panose="020B0604020202020204" pitchFamily="34" charset="0"/>
              </a:rPr>
              <a:t>contract</a:t>
            </a:r>
            <a:r>
              <a:rPr lang="en-GB" sz="1600" dirty="0">
                <a:solidFill>
                  <a:schemeClr val="bg1"/>
                </a:solidFill>
                <a:latin typeface="Arial" panose="020B0604020202020204" pitchFamily="34" charset="0"/>
                <a:cs typeface="Arial" panose="020B0604020202020204" pitchFamily="34" charset="0"/>
              </a:rPr>
              <a:t> there’s no turning back</a:t>
            </a:r>
          </a:p>
          <a:p>
            <a:pPr marL="0" indent="0" algn="ctr">
              <a:buNone/>
            </a:pPr>
            <a:r>
              <a:rPr lang="en-GB" sz="1600" dirty="0">
                <a:solidFill>
                  <a:schemeClr val="bg1"/>
                </a:solidFill>
                <a:latin typeface="Arial" panose="020B0604020202020204" pitchFamily="34" charset="0"/>
                <a:cs typeface="Arial" panose="020B0604020202020204" pitchFamily="34" charset="0"/>
              </a:rPr>
              <a:t>…</a:t>
            </a:r>
          </a:p>
          <a:p>
            <a:pPr marL="0" indent="0" algn="ctr">
              <a:buNone/>
            </a:pPr>
            <a:r>
              <a:rPr lang="en-GB" sz="1600" dirty="0">
                <a:solidFill>
                  <a:schemeClr val="bg1"/>
                </a:solidFill>
                <a:latin typeface="Arial" panose="020B0604020202020204" pitchFamily="34" charset="0"/>
                <a:cs typeface="Arial" panose="020B0604020202020204" pitchFamily="34" charset="0"/>
              </a:rPr>
              <a:t>The holiday was fun-packed</a:t>
            </a:r>
          </a:p>
          <a:p>
            <a:pPr marL="0" indent="0" algn="ctr">
              <a:buNone/>
            </a:pPr>
            <a:r>
              <a:rPr lang="en-GB" sz="1600" b="1" i="1" u="sng" dirty="0">
                <a:solidFill>
                  <a:schemeClr val="bg1"/>
                </a:solidFill>
                <a:latin typeface="Arial" panose="020B0604020202020204" pitchFamily="34" charset="0"/>
                <a:cs typeface="Arial" panose="020B0604020202020204" pitchFamily="34" charset="0"/>
              </a:rPr>
              <a:t>The contract, still intact</a:t>
            </a:r>
            <a:endParaRPr lang="en-GB" sz="1600" u="sng" dirty="0">
              <a:solidFill>
                <a:schemeClr val="bg1"/>
              </a:solidFill>
              <a:latin typeface="Arial" panose="020B0604020202020204" pitchFamily="34" charset="0"/>
              <a:cs typeface="Arial" panose="020B0604020202020204" pitchFamily="34" charset="0"/>
            </a:endParaRPr>
          </a:p>
          <a:p>
            <a:pPr marL="0" indent="0" algn="ctr">
              <a:buNone/>
            </a:pPr>
            <a:r>
              <a:rPr lang="en-GB" sz="1600" dirty="0">
                <a:solidFill>
                  <a:schemeClr val="bg1"/>
                </a:solidFill>
                <a:latin typeface="Arial" panose="020B0604020202020204" pitchFamily="34" charset="0"/>
                <a:cs typeface="Arial" panose="020B0604020202020204" pitchFamily="34" charset="0"/>
              </a:rPr>
              <a:t>…”</a:t>
            </a:r>
          </a:p>
          <a:p>
            <a:pPr marL="0" indent="0" algn="ctr">
              <a:buNone/>
            </a:pPr>
            <a:endParaRPr lang="en-GB" sz="1600" dirty="0">
              <a:solidFill>
                <a:schemeClr val="bg1"/>
              </a:solidFill>
              <a:latin typeface="Arial" panose="020B0604020202020204" pitchFamily="34" charset="0"/>
              <a:cs typeface="Arial" panose="020B0604020202020204" pitchFamily="34" charset="0"/>
            </a:endParaRPr>
          </a:p>
          <a:p>
            <a:pPr marL="0" indent="0" algn="ctr">
              <a:buNone/>
            </a:pPr>
            <a:endParaRPr lang="en-GB" sz="1600" dirty="0">
              <a:solidFill>
                <a:schemeClr val="bg1"/>
              </a:solidFill>
              <a:latin typeface="Arial" panose="020B0604020202020204" pitchFamily="34" charset="0"/>
              <a:cs typeface="Arial" panose="020B0604020202020204" pitchFamily="34" charset="0"/>
            </a:endParaRPr>
          </a:p>
          <a:p>
            <a:pPr marL="0" indent="0">
              <a:buNone/>
            </a:pPr>
            <a:endParaRPr lang="en-GB" sz="1600" dirty="0">
              <a:solidFill>
                <a:schemeClr val="bg1"/>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53BBE974-28CF-8844-ABDF-1CA7B4DD8EFF}"/>
              </a:ext>
            </a:extLst>
          </p:cNvPr>
          <p:cNvPicPr>
            <a:picLocks noChangeAspect="1"/>
          </p:cNvPicPr>
          <p:nvPr/>
        </p:nvPicPr>
        <p:blipFill>
          <a:blip r:embed="rId3"/>
          <a:stretch>
            <a:fillRect/>
          </a:stretch>
        </p:blipFill>
        <p:spPr>
          <a:xfrm>
            <a:off x="6414349" y="3910788"/>
            <a:ext cx="1556438" cy="670465"/>
          </a:xfrm>
          <a:prstGeom prst="rect">
            <a:avLst/>
          </a:prstGeom>
        </p:spPr>
      </p:pic>
      <p:pic>
        <p:nvPicPr>
          <p:cNvPr id="7" name="Picture 6" descr="Shape&#10;&#10;Description automatically generated with medium confidence">
            <a:extLst>
              <a:ext uri="{FF2B5EF4-FFF2-40B4-BE49-F238E27FC236}">
                <a16:creationId xmlns:a16="http://schemas.microsoft.com/office/drawing/2014/main" id="{C636D057-36BB-B341-B469-313142C66A6C}"/>
              </a:ext>
            </a:extLst>
          </p:cNvPr>
          <p:cNvPicPr>
            <a:picLocks noChangeAspect="1"/>
          </p:cNvPicPr>
          <p:nvPr/>
        </p:nvPicPr>
        <p:blipFill>
          <a:blip r:embed="rId4"/>
          <a:stretch>
            <a:fillRect/>
          </a:stretch>
        </p:blipFill>
        <p:spPr>
          <a:xfrm>
            <a:off x="6323249" y="5550542"/>
            <a:ext cx="1738638" cy="1121524"/>
          </a:xfrm>
          <a:prstGeom prst="rect">
            <a:avLst/>
          </a:prstGeom>
        </p:spPr>
      </p:pic>
      <p:pic>
        <p:nvPicPr>
          <p:cNvPr id="8" name="Picture 7">
            <a:extLst>
              <a:ext uri="{FF2B5EF4-FFF2-40B4-BE49-F238E27FC236}">
                <a16:creationId xmlns:a16="http://schemas.microsoft.com/office/drawing/2014/main" id="{1AE6E676-F2BE-F246-9657-07BE4B9DAB22}"/>
              </a:ext>
            </a:extLst>
          </p:cNvPr>
          <p:cNvPicPr>
            <a:picLocks noChangeAspect="1"/>
          </p:cNvPicPr>
          <p:nvPr/>
        </p:nvPicPr>
        <p:blipFill>
          <a:blip r:embed="rId5"/>
          <a:stretch>
            <a:fillRect/>
          </a:stretch>
        </p:blipFill>
        <p:spPr>
          <a:xfrm>
            <a:off x="6871319" y="4725069"/>
            <a:ext cx="865059" cy="866981"/>
          </a:xfrm>
          <a:prstGeom prst="rect">
            <a:avLst/>
          </a:prstGeom>
        </p:spPr>
      </p:pic>
      <p:sp>
        <p:nvSpPr>
          <p:cNvPr id="2" name="TextBox 1">
            <a:extLst>
              <a:ext uri="{FF2B5EF4-FFF2-40B4-BE49-F238E27FC236}">
                <a16:creationId xmlns:a16="http://schemas.microsoft.com/office/drawing/2014/main" id="{F9EA3C27-ED49-854C-8AAD-B0AE4A378D7B}"/>
              </a:ext>
            </a:extLst>
          </p:cNvPr>
          <p:cNvSpPr txBox="1"/>
          <p:nvPr/>
        </p:nvSpPr>
        <p:spPr>
          <a:xfrm>
            <a:off x="2590067" y="5923379"/>
            <a:ext cx="3825392" cy="769441"/>
          </a:xfrm>
          <a:prstGeom prst="rect">
            <a:avLst/>
          </a:prstGeom>
          <a:noFill/>
        </p:spPr>
        <p:txBody>
          <a:bodyPr wrap="square" rtlCol="0">
            <a:spAutoFit/>
          </a:bodyPr>
          <a:lstStyle/>
          <a:p>
            <a:r>
              <a:rPr lang="en-GB" sz="1100" dirty="0">
                <a:solidFill>
                  <a:schemeClr val="bg1"/>
                </a:solidFill>
                <a:latin typeface="Arial" panose="020B0604020202020204" pitchFamily="34" charset="0"/>
                <a:cs typeface="Arial" panose="020B0604020202020204" pitchFamily="34" charset="0"/>
              </a:rPr>
              <a:t>References:</a:t>
            </a:r>
          </a:p>
          <a:p>
            <a:r>
              <a:rPr lang="en-GB" sz="1100" dirty="0">
                <a:solidFill>
                  <a:schemeClr val="bg1"/>
                </a:solidFill>
                <a:latin typeface="Arial" panose="020B0604020202020204" pitchFamily="34" charset="0"/>
                <a:cs typeface="Arial" panose="020B0604020202020204" pitchFamily="34" charset="0"/>
                <a:hlinkClick r:id="rId6">
                  <a:extLst>
                    <a:ext uri="{A12FA001-AC4F-418D-AE19-62706E023703}">
                      <ahyp:hlinkClr xmlns:ahyp="http://schemas.microsoft.com/office/drawing/2018/hyperlinkcolor" val="tx"/>
                    </a:ext>
                  </a:extLst>
                </a:hlinkClick>
              </a:rPr>
              <a:t>https://www.depechemode.de/lyrics/everything-counts-2/</a:t>
            </a:r>
            <a:endParaRPr lang="en-GB" sz="1100" dirty="0">
              <a:solidFill>
                <a:schemeClr val="bg1"/>
              </a:solidFill>
              <a:latin typeface="Arial" panose="020B0604020202020204" pitchFamily="34" charset="0"/>
              <a:cs typeface="Arial" panose="020B0604020202020204" pitchFamily="34" charset="0"/>
            </a:endParaRPr>
          </a:p>
          <a:p>
            <a:r>
              <a:rPr lang="en-GB" sz="1100" dirty="0">
                <a:solidFill>
                  <a:schemeClr val="bg1"/>
                </a:solidFill>
                <a:latin typeface="Arial" panose="020B0604020202020204" pitchFamily="34" charset="0"/>
                <a:cs typeface="Arial" panose="020B0604020202020204" pitchFamily="34" charset="0"/>
                <a:hlinkClick r:id="rId7">
                  <a:extLst>
                    <a:ext uri="{A12FA001-AC4F-418D-AE19-62706E023703}">
                      <ahyp:hlinkClr xmlns:ahyp="http://schemas.microsoft.com/office/drawing/2018/hyperlinkcolor" val="tx"/>
                    </a:ext>
                  </a:extLst>
                </a:hlinkClick>
              </a:rPr>
              <a:t>https://www.youtube.com/watch?v=1t-gK-9EIq4</a:t>
            </a:r>
            <a:endParaRPr lang="en-GB" sz="1100" dirty="0">
              <a:solidFill>
                <a:schemeClr val="bg1"/>
              </a:solidFill>
              <a:latin typeface="Arial" panose="020B0604020202020204" pitchFamily="34" charset="0"/>
              <a:cs typeface="Arial" panose="020B0604020202020204" pitchFamily="34" charset="0"/>
            </a:endParaRPr>
          </a:p>
          <a:p>
            <a:r>
              <a:rPr lang="en-GB" sz="1100" dirty="0">
                <a:solidFill>
                  <a:schemeClr val="bg1"/>
                </a:solidFill>
                <a:latin typeface="Arial" panose="020B0604020202020204" pitchFamily="34" charset="0"/>
                <a:cs typeface="Arial" panose="020B0604020202020204" pitchFamily="34" charset="0"/>
                <a:hlinkClick r:id="rId8">
                  <a:extLst>
                    <a:ext uri="{A12FA001-AC4F-418D-AE19-62706E023703}">
                      <ahyp:hlinkClr xmlns:ahyp="http://schemas.microsoft.com/office/drawing/2018/hyperlinkcolor" val="tx"/>
                    </a:ext>
                  </a:extLst>
                </a:hlinkClick>
              </a:rPr>
              <a:t>https://en.wikipedia.org/wiki/Everything_Counts</a:t>
            </a:r>
            <a:endParaRPr lang="en-GB" sz="1100" dirty="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28556995-6B32-694F-86B8-89F11A119DCA}"/>
              </a:ext>
            </a:extLst>
          </p:cNvPr>
          <p:cNvSpPr txBox="1"/>
          <p:nvPr/>
        </p:nvSpPr>
        <p:spPr>
          <a:xfrm>
            <a:off x="3809288" y="975143"/>
            <a:ext cx="6766560" cy="830997"/>
          </a:xfrm>
          <a:prstGeom prst="rect">
            <a:avLst/>
          </a:prstGeom>
          <a:noFill/>
        </p:spPr>
        <p:txBody>
          <a:bodyPr wrap="square" rtlCol="0">
            <a:spAutoFit/>
          </a:bodyPr>
          <a:lstStyle/>
          <a:p>
            <a:r>
              <a:rPr lang="en-GB" sz="1600" dirty="0">
                <a:solidFill>
                  <a:schemeClr val="bg1"/>
                </a:solidFill>
                <a:latin typeface="Arial" panose="020B0604020202020204" pitchFamily="34" charset="0"/>
                <a:cs typeface="Arial" panose="020B0604020202020204" pitchFamily="34" charset="0"/>
              </a:rPr>
              <a:t>I would like to leave you with some lyrics from the song </a:t>
            </a:r>
          </a:p>
          <a:p>
            <a:r>
              <a:rPr lang="en-GB" sz="1600" dirty="0">
                <a:solidFill>
                  <a:schemeClr val="bg1"/>
                </a:solidFill>
                <a:latin typeface="Arial" panose="020B0604020202020204" pitchFamily="34" charset="0"/>
                <a:cs typeface="Arial" panose="020B0604020202020204" pitchFamily="34" charset="0"/>
              </a:rPr>
              <a:t>“</a:t>
            </a:r>
            <a:r>
              <a:rPr lang="en-GB" sz="1600" b="1" i="1" dirty="0">
                <a:solidFill>
                  <a:schemeClr val="bg1"/>
                </a:solidFill>
                <a:latin typeface="Arial" panose="020B0604020202020204" pitchFamily="34" charset="0"/>
                <a:cs typeface="Arial" panose="020B0604020202020204" pitchFamily="34" charset="0"/>
              </a:rPr>
              <a:t>Everything Counts</a:t>
            </a:r>
            <a:r>
              <a:rPr lang="en-GB" sz="1600" dirty="0">
                <a:solidFill>
                  <a:schemeClr val="bg1"/>
                </a:solidFill>
                <a:latin typeface="Arial" panose="020B0604020202020204" pitchFamily="34" charset="0"/>
                <a:cs typeface="Arial" panose="020B0604020202020204" pitchFamily="34" charset="0"/>
              </a:rPr>
              <a:t>“ by </a:t>
            </a:r>
            <a:r>
              <a:rPr lang="en-GB" sz="1600" b="1" i="1" dirty="0">
                <a:solidFill>
                  <a:schemeClr val="bg1"/>
                </a:solidFill>
                <a:latin typeface="Arial" panose="020B0604020202020204" pitchFamily="34" charset="0"/>
                <a:cs typeface="Arial" panose="020B0604020202020204" pitchFamily="34" charset="0"/>
              </a:rPr>
              <a:t>Depeche Mode</a:t>
            </a:r>
            <a:r>
              <a:rPr lang="en-GB" sz="1600" dirty="0">
                <a:solidFill>
                  <a:schemeClr val="bg1"/>
                </a:solidFill>
                <a:latin typeface="Arial" panose="020B0604020202020204" pitchFamily="34" charset="0"/>
                <a:cs typeface="Arial" panose="020B0604020202020204" pitchFamily="34" charset="0"/>
              </a:rPr>
              <a:t>:</a:t>
            </a:r>
          </a:p>
          <a:p>
            <a:endParaRPr lang="en-GB" sz="1600" dirty="0"/>
          </a:p>
        </p:txBody>
      </p:sp>
    </p:spTree>
    <p:extLst>
      <p:ext uri="{BB962C8B-B14F-4D97-AF65-F5344CB8AC3E}">
        <p14:creationId xmlns:p14="http://schemas.microsoft.com/office/powerpoint/2010/main" val="379174530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ctrTitle"/>
          </p:nvPr>
        </p:nvSpPr>
        <p:spPr>
          <a:xfrm>
            <a:off x="587508" y="1511993"/>
            <a:ext cx="9144000" cy="2387600"/>
          </a:xfrm>
        </p:spPr>
        <p:txBody>
          <a:bodyPr>
            <a:normAutofit/>
          </a:bodyPr>
          <a:lstStyle/>
          <a:p>
            <a:r>
              <a:rPr lang="en-GB" dirty="0">
                <a:solidFill>
                  <a:schemeClr val="bg1"/>
                </a:solidFill>
              </a:rPr>
              <a:t>REFERENCES</a:t>
            </a:r>
            <a:endParaRPr lang="bg-BG" dirty="0">
              <a:solidFill>
                <a:schemeClr val="bg1"/>
              </a:solidFill>
            </a:endParaRPr>
          </a:p>
        </p:txBody>
      </p:sp>
      <p:pic>
        <p:nvPicPr>
          <p:cNvPr id="4" name="Picture 3">
            <a:extLst>
              <a:ext uri="{FF2B5EF4-FFF2-40B4-BE49-F238E27FC236}">
                <a16:creationId xmlns:a16="http://schemas.microsoft.com/office/drawing/2014/main" id="{A3130544-7D41-4F47-8DBC-24AD33AA22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77957" y="-614027"/>
            <a:ext cx="2062026" cy="2742743"/>
          </a:xfrm>
          <a:prstGeom prst="rect">
            <a:avLst/>
          </a:prstGeom>
        </p:spPr>
      </p:pic>
    </p:spTree>
    <p:extLst>
      <p:ext uri="{BB962C8B-B14F-4D97-AF65-F5344CB8AC3E}">
        <p14:creationId xmlns:p14="http://schemas.microsoft.com/office/powerpoint/2010/main" val="194978601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0" y="0"/>
            <a:ext cx="5647113" cy="1044488"/>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dirty="0">
                <a:solidFill>
                  <a:schemeClr val="bg1"/>
                </a:solidFill>
                <a:latin typeface="HelveticaNeueLT Pro 45 Lt" panose="020B0403020202020204" pitchFamily="34" charset="0"/>
              </a:rPr>
              <a:t>REFERENCES</a:t>
            </a:r>
            <a:endParaRPr lang="bg-BG" dirty="0">
              <a:solidFill>
                <a:schemeClr val="bg1"/>
              </a:solidFill>
            </a:endParaRPr>
          </a:p>
        </p:txBody>
      </p:sp>
      <p:sp>
        <p:nvSpPr>
          <p:cNvPr id="4" name="Textplatzhalter 8">
            <a:extLst>
              <a:ext uri="{FF2B5EF4-FFF2-40B4-BE49-F238E27FC236}">
                <a16:creationId xmlns:a16="http://schemas.microsoft.com/office/drawing/2014/main" id="{FCEE1681-4FCB-1142-B085-937C2D031EB5}"/>
              </a:ext>
            </a:extLst>
          </p:cNvPr>
          <p:cNvSpPr txBox="1">
            <a:spLocks/>
          </p:cNvSpPr>
          <p:nvPr/>
        </p:nvSpPr>
        <p:spPr bwMode="gray">
          <a:xfrm>
            <a:off x="107122" y="1078236"/>
            <a:ext cx="9286260" cy="4640920"/>
          </a:xfrm>
          <a:prstGeom prst="rect">
            <a:avLst/>
          </a:prstGeom>
        </p:spPr>
        <p:txBody>
          <a:bodyPr numCol="3"/>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300"/>
              </a:spcBef>
              <a:buClr>
                <a:schemeClr val="bg1"/>
              </a:buClr>
            </a:pPr>
            <a:r>
              <a:rPr lang="en-GB" sz="900" dirty="0">
                <a:latin typeface="Arial" panose="020B0604020202020204" pitchFamily="34" charset="0"/>
                <a:cs typeface="Arial" panose="020B0604020202020204" pitchFamily="34" charset="0"/>
                <a:hlinkClick r:id="rId2"/>
              </a:rPr>
              <a:t>https://swagger.io/</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3"/>
              </a:rPr>
              <a:t>https://swagger.io/specification/</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4"/>
              </a:rPr>
              <a:t>https://swagger.io/resources/articles/adopting-an-api-first-approach/</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5"/>
              </a:rPr>
              <a:t>https://swagger.io/docs/specification/about/</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6"/>
              </a:rPr>
              <a:t>https://swagger.io/blog/api-design/design-first-or-code-first-api-development/</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7"/>
              </a:rPr>
              <a:t>https://openapi-generator.tech/</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8"/>
              </a:rPr>
              <a:t>https://docs.pact.io/faq/convinceme/</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9"/>
              </a:rPr>
              <a:t>https://pactflow.io/blog/why-contract-testing/?utm_source=ossdocs&amp;utm_campaign=convince_me_what_is</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10"/>
              </a:rPr>
              <a:t>https://www.atlassian.com/blog/technology/spec-first-api-development</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11"/>
              </a:rPr>
              <a:t>https://springframework.guru/defining-spring-cloud-contracts-in-open-api/</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12"/>
              </a:rPr>
              <a:t>https://springframework.guru/using-swagger-request-validator-to-validate-spring-cloud-contracts/</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13"/>
              </a:rPr>
              <a:t>https://springframework.guru/using-spring-cloud-contract-for-consumer-driven-contracts/</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14"/>
              </a:rPr>
              <a:t>https://openpracticelibrary.com/practice/contract-first-development/</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15"/>
              </a:rPr>
              <a:t>https://link.springer.com/chapter/10.1007/978-3-540-71289-3_2</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16"/>
              </a:rPr>
              <a:t>https://dzone.com/articles/an-api-first-development-approach-1</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17"/>
              </a:rPr>
              <a:t>https://medium.com/better-practices/api-first-software-development-for-modern-organizations-fdbfba9a66d3</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18"/>
              </a:rPr>
              <a:t>https://xkcd.com/1172/</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19"/>
              </a:rPr>
              <a:t>https://openclipart.org/detail/193532/contract</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20"/>
              </a:rPr>
              <a:t>https://apievangelist.com/2019/07/15/what-is-an-api-contract/</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21"/>
              </a:rPr>
              <a:t>https://apisyouwonthate.com/blog/api-design-first-vs-code-first</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22"/>
              </a:rPr>
              <a:t>https://www.visual-paradigm.com/guide/development/code-first-vs-design-first</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23"/>
              </a:rPr>
              <a:t>https://smartbear.com/blog/embracing-an-api-design-first-approach/</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24"/>
              </a:rPr>
              <a:t>https://www.depechemode.de/lyrics/everything-counts-2/</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25"/>
              </a:rPr>
              <a:t>https://www.youtube.com/watch?v=1t-gK-9EIq4</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26"/>
              </a:rPr>
              <a:t>https://en.wikipedia.org/wiki/Everything_Counts</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27"/>
              </a:rPr>
              <a:t>https://github.com/npm/logos/blob/master/npm%20logo/npm-logo-red.png</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28"/>
              </a:rPr>
              <a:t>https://www.npmjs.com/package/express-openapi-validate</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29"/>
              </a:rPr>
              <a:t>https://www.npmjs.com/package/express-openapi-validator</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30"/>
              </a:rPr>
              <a:t>https://de.wikipedia.org/wiki/Datei:Java-Logo.svg</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31"/>
              </a:rPr>
              <a:t>https://en.wikipedia.org/wiki/TypeScript#/media/File:Typescript_logo_2020.svg</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32"/>
              </a:rPr>
              <a:t>https://commons.wikimedia.org/wiki/File:JavaScript-logo.png</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33"/>
              </a:rPr>
              <a:t>https://spring.io/trademarks</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34"/>
              </a:rPr>
              <a:t>https://angular.io/presskit</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35"/>
              </a:rPr>
              <a:t>https://twitter.com/SmartBear/status/914901646848679937</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36"/>
              </a:rPr>
              <a:t>https://www.teepublic.com/de/t-shirt/12045954-i-turn-ipa-into-api-coding</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37"/>
              </a:rPr>
              <a:t>https://openclipart.org/</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38"/>
              </a:rPr>
              <a:t>http://clipart-library.com/</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39"/>
              </a:rPr>
              <a:t>https://openclipart.org/detail/104323/integrated-development-environment</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40"/>
              </a:rPr>
              <a:t>https://en.wikipedia.org/wiki/Schwarz_Gruppe</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41"/>
              </a:rPr>
              <a:t>https://www.bbc.com/</a:t>
            </a:r>
          </a:p>
          <a:p>
            <a:pPr>
              <a:spcBef>
                <a:spcPts val="300"/>
              </a:spcBef>
              <a:buClr>
                <a:schemeClr val="bg1"/>
              </a:buClr>
            </a:pPr>
            <a:r>
              <a:rPr lang="en-GB" sz="900" dirty="0">
                <a:latin typeface="Arial" panose="020B0604020202020204" pitchFamily="34" charset="0"/>
                <a:cs typeface="Arial" panose="020B0604020202020204" pitchFamily="34" charset="0"/>
                <a:hlinkClick r:id="rId41"/>
              </a:rPr>
              <a:t>https://en.wikipedia.org/wiki/BBC</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42"/>
              </a:rPr>
              <a:t>https://www.twilio.com/company/brand</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43"/>
              </a:rPr>
              <a:t>http://clipart-library.com/clipart/377169.htm</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44"/>
              </a:rPr>
              <a:t>https://www.docker.com/company/newsroom/media-resources</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45"/>
              </a:rPr>
              <a:t>https://www.mongodb.com/brand-resources</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46"/>
              </a:rPr>
              <a:t>http://clipart-library.com/clip-art/214-2149139_engineer-clipart-construction-plan-blue-safety-icon-png.htm</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47"/>
              </a:rPr>
              <a:t>http://clipart-library.com/clip-art/light-bulb-clipart-transparent-12.htm</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48"/>
              </a:rPr>
              <a:t>https://openclipart.org/detail/237988/file</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49"/>
              </a:rPr>
              <a:t>https://openclipart.org/detail/188833/document-pictogram</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50"/>
              </a:rPr>
              <a:t>https://openclipart.org/detail/320714/man-in-business-suit</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51"/>
              </a:rPr>
              <a:t>https://pixabay.com/illustrations/group-discussion-human-personal-1962592/</a:t>
            </a:r>
            <a:endParaRPr lang="en-GB" sz="900" dirty="0">
              <a:latin typeface="Arial" panose="020B0604020202020204" pitchFamily="34" charset="0"/>
              <a:cs typeface="Arial" panose="020B0604020202020204" pitchFamily="34" charset="0"/>
            </a:endParaRPr>
          </a:p>
        </p:txBody>
      </p:sp>
      <p:pic>
        <p:nvPicPr>
          <p:cNvPr id="5" name="Picture 4" descr="Shape&#10;&#10;Description automatically generated with low confidence">
            <a:extLst>
              <a:ext uri="{FF2B5EF4-FFF2-40B4-BE49-F238E27FC236}">
                <a16:creationId xmlns:a16="http://schemas.microsoft.com/office/drawing/2014/main" id="{5F2E38A2-22C7-E643-8FE5-E368A31F13F0}"/>
              </a:ext>
            </a:extLst>
          </p:cNvPr>
          <p:cNvPicPr>
            <a:picLocks noChangeAspect="1"/>
          </p:cNvPicPr>
          <p:nvPr/>
        </p:nvPicPr>
        <p:blipFill>
          <a:blip r:embed="rId52"/>
          <a:stretch>
            <a:fillRect/>
          </a:stretch>
        </p:blipFill>
        <p:spPr>
          <a:xfrm>
            <a:off x="11812663" y="665151"/>
            <a:ext cx="379337" cy="379337"/>
          </a:xfrm>
          <a:prstGeom prst="rect">
            <a:avLst/>
          </a:prstGeom>
        </p:spPr>
      </p:pic>
      <p:pic>
        <p:nvPicPr>
          <p:cNvPr id="6" name="Picture 5" descr="Shape&#10;&#10;Description automatically generated with low confidence">
            <a:extLst>
              <a:ext uri="{FF2B5EF4-FFF2-40B4-BE49-F238E27FC236}">
                <a16:creationId xmlns:a16="http://schemas.microsoft.com/office/drawing/2014/main" id="{F2BA02ED-AC45-6049-8266-AC06A78E9B13}"/>
              </a:ext>
            </a:extLst>
          </p:cNvPr>
          <p:cNvPicPr>
            <a:picLocks noChangeAspect="1"/>
          </p:cNvPicPr>
          <p:nvPr/>
        </p:nvPicPr>
        <p:blipFill>
          <a:blip r:embed="rId53"/>
          <a:stretch>
            <a:fillRect/>
          </a:stretch>
        </p:blipFill>
        <p:spPr>
          <a:xfrm>
            <a:off x="11430758" y="95328"/>
            <a:ext cx="542389" cy="732958"/>
          </a:xfrm>
          <a:prstGeom prst="rect">
            <a:avLst/>
          </a:prstGeom>
        </p:spPr>
      </p:pic>
    </p:spTree>
    <p:extLst>
      <p:ext uri="{BB962C8B-B14F-4D97-AF65-F5344CB8AC3E}">
        <p14:creationId xmlns:p14="http://schemas.microsoft.com/office/powerpoint/2010/main" val="40861138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Oval 13">
            <a:extLst>
              <a:ext uri="{FF2B5EF4-FFF2-40B4-BE49-F238E27FC236}">
                <a16:creationId xmlns:a16="http://schemas.microsoft.com/office/drawing/2014/main" id="{24F1E229-7C81-E342-8CBF-0A0862ADE479}"/>
              </a:ext>
            </a:extLst>
          </p:cNvPr>
          <p:cNvSpPr/>
          <p:nvPr/>
        </p:nvSpPr>
        <p:spPr>
          <a:xfrm>
            <a:off x="6159898" y="2013438"/>
            <a:ext cx="2048965" cy="1984657"/>
          </a:xfrm>
          <a:prstGeom prst="ellipse">
            <a:avLst/>
          </a:prstGeom>
          <a:solidFill>
            <a:schemeClr val="bg1">
              <a:lumMod val="8500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pic>
        <p:nvPicPr>
          <p:cNvPr id="6" name="Picture 5">
            <a:extLst>
              <a:ext uri="{FF2B5EF4-FFF2-40B4-BE49-F238E27FC236}">
                <a16:creationId xmlns:a16="http://schemas.microsoft.com/office/drawing/2014/main" id="{89414E87-C1AD-464E-9B23-6936AFD4801F}"/>
              </a:ext>
            </a:extLst>
          </p:cNvPr>
          <p:cNvPicPr>
            <a:picLocks noChangeAspect="1"/>
          </p:cNvPicPr>
          <p:nvPr/>
        </p:nvPicPr>
        <p:blipFill>
          <a:blip r:embed="rId3"/>
          <a:stretch>
            <a:fillRect/>
          </a:stretch>
        </p:blipFill>
        <p:spPr>
          <a:xfrm>
            <a:off x="6159897" y="1195195"/>
            <a:ext cx="2048965" cy="2866342"/>
          </a:xfrm>
          <a:prstGeom prst="rect">
            <a:avLst/>
          </a:prstGeom>
        </p:spPr>
      </p:pic>
      <p:sp>
        <p:nvSpPr>
          <p:cNvPr id="2" name="Oval 1">
            <a:extLst>
              <a:ext uri="{FF2B5EF4-FFF2-40B4-BE49-F238E27FC236}">
                <a16:creationId xmlns:a16="http://schemas.microsoft.com/office/drawing/2014/main" id="{9A7F749C-E650-2844-9914-D51EADA6E6CA}"/>
              </a:ext>
            </a:extLst>
          </p:cNvPr>
          <p:cNvSpPr/>
          <p:nvPr/>
        </p:nvSpPr>
        <p:spPr>
          <a:xfrm>
            <a:off x="3816394" y="3533711"/>
            <a:ext cx="1116091" cy="1081501"/>
          </a:xfrm>
          <a:prstGeom prst="ellipse">
            <a:avLst/>
          </a:prstGeom>
          <a:solidFill>
            <a:schemeClr val="bg1">
              <a:lumMod val="8500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pic>
        <p:nvPicPr>
          <p:cNvPr id="7" name="Picture 6" descr="Shape&#10;&#10;Description automatically generated with low confidence">
            <a:extLst>
              <a:ext uri="{FF2B5EF4-FFF2-40B4-BE49-F238E27FC236}">
                <a16:creationId xmlns:a16="http://schemas.microsoft.com/office/drawing/2014/main" id="{24E46FA3-9CFB-7244-BF28-86E0C6935463}"/>
              </a:ext>
            </a:extLst>
          </p:cNvPr>
          <p:cNvPicPr>
            <a:picLocks noChangeAspect="1"/>
          </p:cNvPicPr>
          <p:nvPr/>
        </p:nvPicPr>
        <p:blipFill>
          <a:blip r:embed="rId4"/>
          <a:stretch>
            <a:fillRect/>
          </a:stretch>
        </p:blipFill>
        <p:spPr>
          <a:xfrm>
            <a:off x="3425904" y="3153691"/>
            <a:ext cx="1841540" cy="1841540"/>
          </a:xfrm>
          <a:prstGeom prst="rect">
            <a:avLst/>
          </a:prstGeom>
        </p:spPr>
      </p:pic>
      <p:sp>
        <p:nvSpPr>
          <p:cNvPr id="8" name="TextBox 7">
            <a:extLst>
              <a:ext uri="{FF2B5EF4-FFF2-40B4-BE49-F238E27FC236}">
                <a16:creationId xmlns:a16="http://schemas.microsoft.com/office/drawing/2014/main" id="{51CF48E3-FE64-4D40-B2E4-CB2F7632DBA6}"/>
              </a:ext>
            </a:extLst>
          </p:cNvPr>
          <p:cNvSpPr txBox="1"/>
          <p:nvPr/>
        </p:nvSpPr>
        <p:spPr>
          <a:xfrm>
            <a:off x="4191148" y="1846962"/>
            <a:ext cx="2347702" cy="1477328"/>
          </a:xfrm>
          <a:prstGeom prst="rect">
            <a:avLst/>
          </a:prstGeom>
          <a:noFill/>
        </p:spPr>
        <p:txBody>
          <a:bodyPr wrap="square" rtlCol="0">
            <a:spAutoFit/>
          </a:bodyPr>
          <a:lstStyle/>
          <a:p>
            <a:r>
              <a:rPr lang="en-GB" sz="4500" b="1" dirty="0">
                <a:solidFill>
                  <a:schemeClr val="bg1"/>
                </a:solidFill>
                <a:latin typeface="Courier" pitchFamily="2" charset="0"/>
              </a:rPr>
              <a:t>I TURN IPA</a:t>
            </a:r>
          </a:p>
        </p:txBody>
      </p:sp>
      <p:sp>
        <p:nvSpPr>
          <p:cNvPr id="12" name="Oval 11">
            <a:extLst>
              <a:ext uri="{FF2B5EF4-FFF2-40B4-BE49-F238E27FC236}">
                <a16:creationId xmlns:a16="http://schemas.microsoft.com/office/drawing/2014/main" id="{FA86A077-25CD-D34C-A0F3-1B1B9FEA0DDC}"/>
              </a:ext>
            </a:extLst>
          </p:cNvPr>
          <p:cNvSpPr/>
          <p:nvPr/>
        </p:nvSpPr>
        <p:spPr>
          <a:xfrm>
            <a:off x="5373555" y="3429000"/>
            <a:ext cx="766547" cy="758918"/>
          </a:xfrm>
          <a:prstGeom prst="ellipse">
            <a:avLst/>
          </a:prstGeom>
          <a:solidFill>
            <a:schemeClr val="bg1">
              <a:lumMod val="8500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
        <p:nvSpPr>
          <p:cNvPr id="13" name="Oval 12">
            <a:extLst>
              <a:ext uri="{FF2B5EF4-FFF2-40B4-BE49-F238E27FC236}">
                <a16:creationId xmlns:a16="http://schemas.microsoft.com/office/drawing/2014/main" id="{F280B4C3-A0F6-1449-A4A9-0B8BF2329FAA}"/>
              </a:ext>
            </a:extLst>
          </p:cNvPr>
          <p:cNvSpPr/>
          <p:nvPr/>
        </p:nvSpPr>
        <p:spPr>
          <a:xfrm>
            <a:off x="5123588" y="4442234"/>
            <a:ext cx="499935" cy="523562"/>
          </a:xfrm>
          <a:prstGeom prst="ellipse">
            <a:avLst/>
          </a:prstGeom>
          <a:solidFill>
            <a:schemeClr val="bg1">
              <a:lumMod val="8500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dirty="0"/>
          </a:p>
        </p:txBody>
      </p:sp>
      <p:pic>
        <p:nvPicPr>
          <p:cNvPr id="9" name="Picture 8" descr="Shape&#10;&#10;Description automatically generated with low confidence">
            <a:extLst>
              <a:ext uri="{FF2B5EF4-FFF2-40B4-BE49-F238E27FC236}">
                <a16:creationId xmlns:a16="http://schemas.microsoft.com/office/drawing/2014/main" id="{054E8FC9-FE47-7045-8CCB-4E37EA6B0CE5}"/>
              </a:ext>
            </a:extLst>
          </p:cNvPr>
          <p:cNvPicPr>
            <a:picLocks noChangeAspect="1"/>
          </p:cNvPicPr>
          <p:nvPr/>
        </p:nvPicPr>
        <p:blipFill>
          <a:blip r:embed="rId4"/>
          <a:stretch>
            <a:fillRect/>
          </a:stretch>
        </p:blipFill>
        <p:spPr>
          <a:xfrm rot="13966987">
            <a:off x="5098234" y="3148964"/>
            <a:ext cx="1288937" cy="1288937"/>
          </a:xfrm>
          <a:prstGeom prst="rect">
            <a:avLst/>
          </a:prstGeom>
        </p:spPr>
      </p:pic>
      <p:pic>
        <p:nvPicPr>
          <p:cNvPr id="10" name="Picture 9" descr="Shape&#10;&#10;Description automatically generated with low confidence">
            <a:extLst>
              <a:ext uri="{FF2B5EF4-FFF2-40B4-BE49-F238E27FC236}">
                <a16:creationId xmlns:a16="http://schemas.microsoft.com/office/drawing/2014/main" id="{1204C99A-70BD-EC40-9FF1-62D2A2224725}"/>
              </a:ext>
            </a:extLst>
          </p:cNvPr>
          <p:cNvPicPr>
            <a:picLocks noChangeAspect="1"/>
          </p:cNvPicPr>
          <p:nvPr/>
        </p:nvPicPr>
        <p:blipFill>
          <a:blip r:embed="rId4"/>
          <a:stretch>
            <a:fillRect/>
          </a:stretch>
        </p:blipFill>
        <p:spPr>
          <a:xfrm rot="2093701">
            <a:off x="4968858" y="4315622"/>
            <a:ext cx="788276" cy="788276"/>
          </a:xfrm>
          <a:prstGeom prst="rect">
            <a:avLst/>
          </a:prstGeom>
        </p:spPr>
      </p:pic>
      <p:sp>
        <p:nvSpPr>
          <p:cNvPr id="11" name="TextBox 10">
            <a:extLst>
              <a:ext uri="{FF2B5EF4-FFF2-40B4-BE49-F238E27FC236}">
                <a16:creationId xmlns:a16="http://schemas.microsoft.com/office/drawing/2014/main" id="{18A2EA4D-2575-F647-BE3F-5AA81F654481}"/>
              </a:ext>
            </a:extLst>
          </p:cNvPr>
          <p:cNvSpPr txBox="1"/>
          <p:nvPr/>
        </p:nvSpPr>
        <p:spPr>
          <a:xfrm>
            <a:off x="6246975" y="3916413"/>
            <a:ext cx="2347702" cy="1477328"/>
          </a:xfrm>
          <a:prstGeom prst="rect">
            <a:avLst/>
          </a:prstGeom>
          <a:noFill/>
        </p:spPr>
        <p:txBody>
          <a:bodyPr wrap="square" rtlCol="0">
            <a:spAutoFit/>
          </a:bodyPr>
          <a:lstStyle/>
          <a:p>
            <a:r>
              <a:rPr lang="en-GB" sz="4500" b="1" dirty="0">
                <a:solidFill>
                  <a:schemeClr val="bg1"/>
                </a:solidFill>
                <a:latin typeface="Courier" pitchFamily="2" charset="0"/>
              </a:rPr>
              <a:t>INTO {API}</a:t>
            </a:r>
          </a:p>
        </p:txBody>
      </p:sp>
    </p:spTree>
    <p:extLst>
      <p:ext uri="{BB962C8B-B14F-4D97-AF65-F5344CB8AC3E}">
        <p14:creationId xmlns:p14="http://schemas.microsoft.com/office/powerpoint/2010/main" val="156622966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0" y="0"/>
            <a:ext cx="5647113" cy="1044488"/>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dirty="0">
                <a:solidFill>
                  <a:schemeClr val="bg1"/>
                </a:solidFill>
                <a:latin typeface="HelveticaNeueLT Pro 45 Lt" panose="020B0403020202020204" pitchFamily="34" charset="0"/>
              </a:rPr>
              <a:t>REFERENCES</a:t>
            </a:r>
            <a:endParaRPr lang="bg-BG" dirty="0">
              <a:solidFill>
                <a:schemeClr val="bg1"/>
              </a:solidFill>
            </a:endParaRPr>
          </a:p>
        </p:txBody>
      </p:sp>
      <p:pic>
        <p:nvPicPr>
          <p:cNvPr id="5" name="Picture 4" descr="Shape&#10;&#10;Description automatically generated with low confidence">
            <a:extLst>
              <a:ext uri="{FF2B5EF4-FFF2-40B4-BE49-F238E27FC236}">
                <a16:creationId xmlns:a16="http://schemas.microsoft.com/office/drawing/2014/main" id="{5F2E38A2-22C7-E643-8FE5-E368A31F13F0}"/>
              </a:ext>
            </a:extLst>
          </p:cNvPr>
          <p:cNvPicPr>
            <a:picLocks noChangeAspect="1"/>
          </p:cNvPicPr>
          <p:nvPr/>
        </p:nvPicPr>
        <p:blipFill>
          <a:blip r:embed="rId2"/>
          <a:stretch>
            <a:fillRect/>
          </a:stretch>
        </p:blipFill>
        <p:spPr>
          <a:xfrm>
            <a:off x="11812663" y="665151"/>
            <a:ext cx="379337" cy="379337"/>
          </a:xfrm>
          <a:prstGeom prst="rect">
            <a:avLst/>
          </a:prstGeom>
        </p:spPr>
      </p:pic>
      <p:pic>
        <p:nvPicPr>
          <p:cNvPr id="6" name="Picture 5" descr="Shape&#10;&#10;Description automatically generated with low confidence">
            <a:extLst>
              <a:ext uri="{FF2B5EF4-FFF2-40B4-BE49-F238E27FC236}">
                <a16:creationId xmlns:a16="http://schemas.microsoft.com/office/drawing/2014/main" id="{F2BA02ED-AC45-6049-8266-AC06A78E9B13}"/>
              </a:ext>
            </a:extLst>
          </p:cNvPr>
          <p:cNvPicPr>
            <a:picLocks noChangeAspect="1"/>
          </p:cNvPicPr>
          <p:nvPr/>
        </p:nvPicPr>
        <p:blipFill>
          <a:blip r:embed="rId3"/>
          <a:stretch>
            <a:fillRect/>
          </a:stretch>
        </p:blipFill>
        <p:spPr>
          <a:xfrm>
            <a:off x="11430758" y="95328"/>
            <a:ext cx="542389" cy="732958"/>
          </a:xfrm>
          <a:prstGeom prst="rect">
            <a:avLst/>
          </a:prstGeom>
        </p:spPr>
      </p:pic>
      <p:sp>
        <p:nvSpPr>
          <p:cNvPr id="7" name="Textplatzhalter 8">
            <a:extLst>
              <a:ext uri="{FF2B5EF4-FFF2-40B4-BE49-F238E27FC236}">
                <a16:creationId xmlns:a16="http://schemas.microsoft.com/office/drawing/2014/main" id="{6B17EA71-2E50-4447-8658-9D824D0D5561}"/>
              </a:ext>
            </a:extLst>
          </p:cNvPr>
          <p:cNvSpPr txBox="1">
            <a:spLocks/>
          </p:cNvSpPr>
          <p:nvPr/>
        </p:nvSpPr>
        <p:spPr bwMode="gray">
          <a:xfrm>
            <a:off x="107122" y="1125213"/>
            <a:ext cx="9277947" cy="4535754"/>
          </a:xfrm>
          <a:prstGeom prst="rect">
            <a:avLst/>
          </a:prstGeom>
        </p:spPr>
        <p:txBody>
          <a:bodyPr numCol="3"/>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300"/>
              </a:spcBef>
              <a:buClr>
                <a:schemeClr val="bg1"/>
              </a:buClr>
            </a:pPr>
            <a:r>
              <a:rPr lang="en-GB" sz="900" dirty="0">
                <a:latin typeface="Arial" panose="020B0604020202020204" pitchFamily="34" charset="0"/>
                <a:cs typeface="Arial" panose="020B0604020202020204" pitchFamily="34" charset="0"/>
                <a:hlinkClick r:id="rId4"/>
              </a:rPr>
              <a:t>https://www.openapis.org/wp-content/uploads/sites/3/2016/10/OpenAPI_Pantone.png</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5"/>
              </a:rPr>
              <a:t>https://openapi-generator.tech/img/mono-logo.svg</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6"/>
              </a:rPr>
              <a:t>http://clipart-library.com/clipart/lego-clipart-57.htm</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7"/>
              </a:rPr>
              <a:t>https://openclipart.org/detail/237996/package</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8"/>
              </a:rPr>
              <a:t>https://openclipart.org/detail/188650/search-ideogram</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9"/>
              </a:rPr>
              <a:t>https://openclipart.org/detail/190964/design</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10"/>
              </a:rPr>
              <a:t>https://en.wikipedia.org/wiki/Swagger_(software)#/media/File:Swagger-logo.png</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11"/>
              </a:rPr>
              <a:t>http://clipart-library.com/clipart/agreement-cliparts_14.htm</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12"/>
              </a:rPr>
              <a:t>https://openclipart.org/detail/250266/cruz</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13"/>
              </a:rPr>
              <a:t>https://openclipart.org/detail/194308/dev-minus</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14"/>
              </a:rPr>
              <a:t>https://openclipart.org/detail/275842/sisyphus-overcoming-silhouette</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15"/>
              </a:rPr>
              <a:t>https://openclipart.org/detail/307282/shaking-hands-silhouette</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16"/>
              </a:rPr>
              <a:t>https://openclipart.org/detail/215760/simple-gear</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17"/>
              </a:rPr>
              <a:t>https://openclipart.org/detail/305632/beer-and-barley</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18"/>
              </a:rPr>
              <a:t>https://www.euronatur.org/en/what-we-do/endangered-species/wolf/wolves-in-europe/</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19"/>
              </a:rPr>
              <a:t>http://www.wolfmatters.org/wolf-facts.html</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20"/>
              </a:rPr>
              <a:t>https://www.nathab.com/blog/8-incredible-wolf-facts-everyone-should-know/</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21"/>
              </a:rPr>
              <a:t>https://www.treehugger.com/wolf-facts-5120321</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22"/>
              </a:rPr>
              <a:t>https://onekindplanet.org/animal/wolf-grey/</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23"/>
              </a:rPr>
              <a:t>https://www.factretriever.com/wolves-facts</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24"/>
              </a:rPr>
              <a:t>https://facts.net/nature/animals/wolf-facts/</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25"/>
              </a:rPr>
              <a:t>https://openclipart.org/detail/276597/brain-profile-line-art</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26"/>
              </a:rPr>
              <a:t>http://clipart-library.com/clip-art/308-3080052_freetoedit-silhouette-art-night-sky-moon-disney-wolf.htm</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27"/>
              </a:rPr>
              <a:t>https://www.duunddastier.de/wp-content/uploads/2018/09/Wolf_Titelthema_c_Fotolia_DUDT-3-18_Beitragsbild.jpg</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28"/>
              </a:rPr>
              <a:t>https://www.animalsprints.com/p/491/gray-timber-wolf-pair-canis-lupus-bozeman-area-7992771.jpg</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29"/>
              </a:rPr>
              <a:t>https://i.pinimg.com/originals/3c/1c/3d/3c1c3d238f290b47d4fdaa054c3d9616.jpg</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30"/>
              </a:rPr>
              <a:t>https://i.pinimg.com/736x/6d/9f/53/6d9f5334e36f1ee02c73660a8247d185.jpg</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31"/>
              </a:rPr>
              <a:t>https://howlingforjustice.files.wordpress.com/2011/09/howling-wolf-1.jpg?w=584</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32"/>
              </a:rPr>
              <a:t>https://www.treehugger.com/thmb/ACY907vXT6tiv9IR3GxkfFyU-VQ=/2113x0/filters:no_upscale():max_bytes(150000):strip_icc():format(webp)/GettyImages-1049557440-213fbe0089654a8684b2e081a5991963.jpg</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33"/>
              </a:rPr>
              <a:t>https://openclipart.org/detail/124147/wolf-3</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34"/>
              </a:rPr>
              <a:t>https://openclipart.org/detail/26795/siamese-cat</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35"/>
              </a:rPr>
              <a:t>https://openclipart.org/detail/313039/german-shepherd-sketch</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36"/>
              </a:rPr>
              <a:t>https://www.oreilly.com/library/view/head-first-java/0596009208/</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37"/>
              </a:rPr>
              <a:t>https://www.oreilly.com/library/view/head-first-design/0596007124/</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38"/>
              </a:rPr>
              <a:t>https://en.wikipedia.org/wiki/API</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39"/>
              </a:rPr>
              <a:t>https://www.mulesoft.com/resources/api/what-is-an-api</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40"/>
              </a:rPr>
              <a:t>https://blog.axway.com/amplify-products/api-management/what-is-an-api</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41"/>
              </a:rPr>
              <a:t>https://openclipart.org/detail/13273/server</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42"/>
              </a:rPr>
              <a:t>https://openclipart.org/detail/318251/multiple-screens</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43"/>
              </a:rPr>
              <a:t>https://media-exp1.licdn.com/dms/image/C4D22AQG_QxsuoBiHuQ/feedshare-shrink_800/0/1636456936477?e=1639612800&amp;v=beta&amp;t=EKHU4qisLTVnkM94SnZBp8SJLXAcjmAG04SInP_2VqY</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44"/>
              </a:rPr>
              <a:t>https://twitter.com/tompahoward/status/1458618578500874242/photo/1</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45"/>
              </a:rPr>
              <a:t>https://stackoverflow.com/questions/63834848/how-to-document-graphql-with-swagger-openapi</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46"/>
              </a:rPr>
              <a:t>https://github.com/graphql/graphql-playground</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47"/>
              </a:rPr>
              <a:t>https://github.com/IBM/openapi-to-graphql</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48"/>
              </a:rPr>
              <a:t>https://github.com/yarax/swagger-to-graphql</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49"/>
              </a:rPr>
              <a:t>https://loopback.io/openapi-to-graphql.html</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50"/>
              </a:rPr>
              <a:t>https://en.wikipedia.org/wiki/GraphQL</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51"/>
              </a:rPr>
              <a:t>https://www.akana.com/blog/api-first</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52"/>
              </a:rPr>
              <a:t>https://auth0.com/blog/the-business-value-of-api-first-design/</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53"/>
              </a:rPr>
              <a:t>https://stoplight.io/case-studies/wefox/</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54"/>
              </a:rPr>
              <a:t>https://me-qr.com/</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55"/>
              </a:rPr>
              <a:t>https://www.youtube.com/watch?v=nSKp2StlS6s</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solidFill>
                  <a:schemeClr val="bg1"/>
                </a:solidFill>
                <a:latin typeface="Arial" panose="020B0604020202020204" pitchFamily="34" charset="0"/>
                <a:cs typeface="Arial" panose="020B0604020202020204" pitchFamily="34" charset="0"/>
                <a:hlinkClick r:id="rId56"/>
              </a:rPr>
              <a:t>https://www.youtube.com/channel/UCjJjavV8vOmu49a3vxPaWtQ</a:t>
            </a:r>
            <a:endParaRPr lang="en-GB" sz="900" dirty="0">
              <a:latin typeface="Arial" panose="020B0604020202020204" pitchFamily="34" charset="0"/>
              <a:cs typeface="Arial" panose="020B0604020202020204" pitchFamily="34" charset="0"/>
              <a:hlinkClick r:id="rId57"/>
            </a:endParaRPr>
          </a:p>
          <a:p>
            <a:pPr>
              <a:spcBef>
                <a:spcPts val="300"/>
              </a:spcBef>
              <a:buClr>
                <a:schemeClr val="bg1"/>
              </a:buClr>
            </a:pPr>
            <a:r>
              <a:rPr lang="en-GB" sz="900" dirty="0">
                <a:latin typeface="Arial" panose="020B0604020202020204" pitchFamily="34" charset="0"/>
                <a:cs typeface="Arial" panose="020B0604020202020204" pitchFamily="34" charset="0"/>
                <a:hlinkClick r:id="rId57"/>
              </a:rPr>
              <a:t>https://dylanbeattie.net/</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58"/>
              </a:rPr>
              <a:t>https://twitter.com/dylanbeattie</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latin typeface="Arial" panose="020B0604020202020204" pitchFamily="34" charset="0"/>
                <a:cs typeface="Arial" panose="020B0604020202020204" pitchFamily="34" charset="0"/>
                <a:hlinkClick r:id="rId59"/>
              </a:rPr>
              <a:t>https://www.youtube.com/watch?v=KrZHPOeOxQQ</a:t>
            </a:r>
            <a:endParaRPr lang="en-GB" sz="900" dirty="0">
              <a:latin typeface="Arial" panose="020B0604020202020204" pitchFamily="34" charset="0"/>
              <a:cs typeface="Arial" panose="020B0604020202020204" pitchFamily="34" charset="0"/>
            </a:endParaRPr>
          </a:p>
          <a:p>
            <a:pPr>
              <a:spcBef>
                <a:spcPts val="300"/>
              </a:spcBef>
              <a:buClr>
                <a:schemeClr val="bg1"/>
              </a:buClr>
            </a:pPr>
            <a:r>
              <a:rPr lang="en-GB" sz="900" dirty="0">
                <a:solidFill>
                  <a:schemeClr val="bg1"/>
                </a:solidFill>
                <a:latin typeface="Arial" panose="020B0604020202020204" pitchFamily="34" charset="0"/>
                <a:cs typeface="Arial" panose="020B0604020202020204" pitchFamily="34" charset="0"/>
                <a:hlinkClick r:id="rId60"/>
              </a:rPr>
              <a:t>https://en.wikipedia.org/wiki/You_Give_Love_a_Bad_Name</a:t>
            </a:r>
            <a:endParaRPr lang="en-GB" sz="900" dirty="0">
              <a:solidFill>
                <a:schemeClr val="bg1"/>
              </a:solidFill>
              <a:latin typeface="Arial" panose="020B0604020202020204" pitchFamily="34" charset="0"/>
              <a:cs typeface="Arial" panose="020B0604020202020204" pitchFamily="34" charset="0"/>
            </a:endParaRPr>
          </a:p>
          <a:p>
            <a:pPr>
              <a:spcBef>
                <a:spcPts val="300"/>
              </a:spcBef>
              <a:buClr>
                <a:schemeClr val="bg1"/>
              </a:buClr>
            </a:pPr>
            <a:r>
              <a:rPr lang="en-GB" sz="900" dirty="0">
                <a:solidFill>
                  <a:schemeClr val="bg1"/>
                </a:solidFill>
                <a:latin typeface="Arial" panose="020B0604020202020204" pitchFamily="34" charset="0"/>
                <a:cs typeface="Arial" panose="020B0604020202020204" pitchFamily="34" charset="0"/>
                <a:hlinkClick r:id="rId61"/>
              </a:rPr>
              <a:t>https://en.wikipedia.org/wiki/Bon_Jovi</a:t>
            </a:r>
            <a:endParaRPr lang="en-GB" sz="900" dirty="0">
              <a:solidFill>
                <a:schemeClr val="bg1"/>
              </a:solidFill>
              <a:latin typeface="Arial" panose="020B0604020202020204" pitchFamily="34" charset="0"/>
              <a:cs typeface="Arial" panose="020B0604020202020204" pitchFamily="34" charset="0"/>
            </a:endParaRPr>
          </a:p>
          <a:p>
            <a:pPr>
              <a:spcBef>
                <a:spcPts val="300"/>
              </a:spcBef>
              <a:buClr>
                <a:schemeClr val="bg1"/>
              </a:buClr>
            </a:pPr>
            <a:endParaRPr lang="en-GB" sz="900" dirty="0">
              <a:latin typeface="Arial" panose="020B0604020202020204" pitchFamily="34" charset="0"/>
              <a:cs typeface="Arial" panose="020B0604020202020204" pitchFamily="34" charset="0"/>
            </a:endParaRPr>
          </a:p>
          <a:p>
            <a:pPr>
              <a:spcBef>
                <a:spcPts val="300"/>
              </a:spcBef>
              <a:buClr>
                <a:schemeClr val="bg1"/>
              </a:buClr>
            </a:pPr>
            <a:endParaRPr lang="en-GB" sz="900" dirty="0">
              <a:latin typeface="Arial" panose="020B0604020202020204" pitchFamily="34" charset="0"/>
              <a:cs typeface="Arial" panose="020B0604020202020204" pitchFamily="34" charset="0"/>
            </a:endParaRPr>
          </a:p>
          <a:p>
            <a:pPr>
              <a:spcBef>
                <a:spcPts val="300"/>
              </a:spcBef>
              <a:buClr>
                <a:schemeClr val="bg1"/>
              </a:buClr>
            </a:pPr>
            <a:endParaRPr lang="en-GB" sz="900" dirty="0">
              <a:latin typeface="Arial" panose="020B0604020202020204" pitchFamily="34" charset="0"/>
              <a:cs typeface="Arial" panose="020B0604020202020204" pitchFamily="34" charset="0"/>
            </a:endParaRPr>
          </a:p>
          <a:p>
            <a:pPr>
              <a:spcBef>
                <a:spcPts val="300"/>
              </a:spcBef>
              <a:buClr>
                <a:schemeClr val="bg1"/>
              </a:buClr>
            </a:pPr>
            <a:endParaRPr lang="en-GB" sz="900" dirty="0">
              <a:latin typeface="Arial" panose="020B0604020202020204" pitchFamily="34" charset="0"/>
              <a:cs typeface="Arial" panose="020B0604020202020204" pitchFamily="34" charset="0"/>
            </a:endParaRPr>
          </a:p>
          <a:p>
            <a:pPr>
              <a:spcBef>
                <a:spcPts val="300"/>
              </a:spcBef>
              <a:buClr>
                <a:schemeClr val="bg1"/>
              </a:buClr>
            </a:pPr>
            <a:endParaRPr lang="en-GB" sz="9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9689402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ctrTitle"/>
          </p:nvPr>
        </p:nvSpPr>
        <p:spPr>
          <a:xfrm>
            <a:off x="587508" y="1511993"/>
            <a:ext cx="9144000" cy="2387600"/>
          </a:xfrm>
        </p:spPr>
        <p:txBody>
          <a:bodyPr>
            <a:normAutofit/>
          </a:bodyPr>
          <a:lstStyle/>
          <a:p>
            <a:r>
              <a:rPr lang="en-GB" dirty="0">
                <a:solidFill>
                  <a:schemeClr val="bg1"/>
                </a:solidFill>
              </a:rPr>
              <a:t>QUESTIONS</a:t>
            </a:r>
            <a:endParaRPr lang="bg-BG" dirty="0">
              <a:solidFill>
                <a:schemeClr val="bg1"/>
              </a:solidFill>
            </a:endParaRPr>
          </a:p>
        </p:txBody>
      </p:sp>
      <p:pic>
        <p:nvPicPr>
          <p:cNvPr id="4" name="Picture 3">
            <a:extLst>
              <a:ext uri="{FF2B5EF4-FFF2-40B4-BE49-F238E27FC236}">
                <a16:creationId xmlns:a16="http://schemas.microsoft.com/office/drawing/2014/main" id="{ACF1D216-A450-494B-91DA-EE0C0453AC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77957" y="-614027"/>
            <a:ext cx="2062026" cy="2742743"/>
          </a:xfrm>
          <a:prstGeom prst="rect">
            <a:avLst/>
          </a:prstGeom>
        </p:spPr>
      </p:pic>
    </p:spTree>
    <p:extLst>
      <p:ext uri="{BB962C8B-B14F-4D97-AF65-F5344CB8AC3E}">
        <p14:creationId xmlns:p14="http://schemas.microsoft.com/office/powerpoint/2010/main" val="119791397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platzhalter 8">
            <a:extLst>
              <a:ext uri="{FF2B5EF4-FFF2-40B4-BE49-F238E27FC236}">
                <a16:creationId xmlns:a16="http://schemas.microsoft.com/office/drawing/2014/main" id="{E5E9E8CC-8B16-CA4E-96A7-3A15D5525E01}"/>
              </a:ext>
            </a:extLst>
          </p:cNvPr>
          <p:cNvSpPr txBox="1">
            <a:spLocks/>
          </p:cNvSpPr>
          <p:nvPr/>
        </p:nvSpPr>
        <p:spPr bwMode="gray">
          <a:xfrm>
            <a:off x="203723" y="2801464"/>
            <a:ext cx="8512802" cy="368882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itchFamily="2" charset="2"/>
              <a:buChar char="§"/>
            </a:pPr>
            <a:r>
              <a:rPr lang="en-GB" sz="1600" b="1" i="1" dirty="0">
                <a:solidFill>
                  <a:schemeClr val="bg1"/>
                </a:solidFill>
                <a:latin typeface="Arial" panose="020B0604020202020204" pitchFamily="34" charset="0"/>
                <a:cs typeface="Arial" panose="020B0604020202020204" pitchFamily="34" charset="0"/>
              </a:rPr>
              <a:t>Can you use </a:t>
            </a:r>
            <a:r>
              <a:rPr lang="en-GB" sz="1600" b="1" i="1" dirty="0" err="1">
                <a:solidFill>
                  <a:schemeClr val="bg1"/>
                </a:solidFill>
                <a:latin typeface="Arial" panose="020B0604020202020204" pitchFamily="34" charset="0"/>
                <a:cs typeface="Arial" panose="020B0604020202020204" pitchFamily="34" charset="0"/>
              </a:rPr>
              <a:t>OpenAPI</a:t>
            </a:r>
            <a:r>
              <a:rPr lang="en-GB" sz="1600" b="1" i="1" dirty="0">
                <a:solidFill>
                  <a:schemeClr val="bg1"/>
                </a:solidFill>
                <a:latin typeface="Arial" panose="020B0604020202020204" pitchFamily="34" charset="0"/>
                <a:cs typeface="Arial" panose="020B0604020202020204" pitchFamily="34" charset="0"/>
              </a:rPr>
              <a:t> for </a:t>
            </a:r>
            <a:r>
              <a:rPr lang="en-GB" sz="1600" b="1" i="1" dirty="0" err="1">
                <a:solidFill>
                  <a:schemeClr val="bg1"/>
                </a:solidFill>
                <a:latin typeface="Arial" panose="020B0604020202020204" pitchFamily="34" charset="0"/>
                <a:cs typeface="Arial" panose="020B0604020202020204" pitchFamily="34" charset="0"/>
              </a:rPr>
              <a:t>GraphQL</a:t>
            </a:r>
            <a:r>
              <a:rPr lang="en-GB" sz="1600" b="1" i="1" dirty="0">
                <a:solidFill>
                  <a:schemeClr val="bg1"/>
                </a:solidFill>
                <a:latin typeface="Arial" panose="020B0604020202020204" pitchFamily="34" charset="0"/>
                <a:cs typeface="Arial" panose="020B0604020202020204" pitchFamily="34" charset="0"/>
              </a:rPr>
              <a:t>?</a:t>
            </a:r>
          </a:p>
          <a:p>
            <a:pPr>
              <a:buFont typeface="Wingdings" pitchFamily="2" charset="2"/>
              <a:buChar char="§"/>
            </a:pPr>
            <a:endParaRPr lang="en-GB" sz="1600" b="1" i="1" dirty="0">
              <a:solidFill>
                <a:schemeClr val="bg1"/>
              </a:solidFill>
              <a:latin typeface="Arial" panose="020B0604020202020204" pitchFamily="34" charset="0"/>
              <a:cs typeface="Arial" panose="020B0604020202020204" pitchFamily="34" charset="0"/>
            </a:endParaRPr>
          </a:p>
        </p:txBody>
      </p:sp>
      <p:pic>
        <p:nvPicPr>
          <p:cNvPr id="15" name="Picture 14" descr="Shape&#10;&#10;Description automatically generated with low confidence">
            <a:extLst>
              <a:ext uri="{FF2B5EF4-FFF2-40B4-BE49-F238E27FC236}">
                <a16:creationId xmlns:a16="http://schemas.microsoft.com/office/drawing/2014/main" id="{239FE677-B42C-8041-8672-97442D7273AA}"/>
              </a:ext>
            </a:extLst>
          </p:cNvPr>
          <p:cNvPicPr>
            <a:picLocks noChangeAspect="1"/>
          </p:cNvPicPr>
          <p:nvPr/>
        </p:nvPicPr>
        <p:blipFill>
          <a:blip r:embed="rId3"/>
          <a:stretch>
            <a:fillRect/>
          </a:stretch>
        </p:blipFill>
        <p:spPr>
          <a:xfrm>
            <a:off x="11510833" y="91217"/>
            <a:ext cx="681167" cy="681167"/>
          </a:xfrm>
          <a:prstGeom prst="rect">
            <a:avLst/>
          </a:prstGeom>
        </p:spPr>
      </p:pic>
      <p:pic>
        <p:nvPicPr>
          <p:cNvPr id="16" name="Picture 15" descr="Shape, rectangle&#10;&#10;Description automatically generated">
            <a:extLst>
              <a:ext uri="{FF2B5EF4-FFF2-40B4-BE49-F238E27FC236}">
                <a16:creationId xmlns:a16="http://schemas.microsoft.com/office/drawing/2014/main" id="{5199C601-83F6-7846-8A9A-1B04EF4E7B8E}"/>
              </a:ext>
            </a:extLst>
          </p:cNvPr>
          <p:cNvPicPr>
            <a:picLocks noChangeAspect="1"/>
          </p:cNvPicPr>
          <p:nvPr/>
        </p:nvPicPr>
        <p:blipFill>
          <a:blip r:embed="rId4"/>
          <a:stretch>
            <a:fillRect/>
          </a:stretch>
        </p:blipFill>
        <p:spPr>
          <a:xfrm>
            <a:off x="4325825" y="422546"/>
            <a:ext cx="3246284" cy="6186071"/>
          </a:xfrm>
          <a:prstGeom prst="rect">
            <a:avLst/>
          </a:prstGeom>
        </p:spPr>
      </p:pic>
      <p:pic>
        <p:nvPicPr>
          <p:cNvPr id="17" name="Picture 16">
            <a:extLst>
              <a:ext uri="{FF2B5EF4-FFF2-40B4-BE49-F238E27FC236}">
                <a16:creationId xmlns:a16="http://schemas.microsoft.com/office/drawing/2014/main" id="{F6A13A2A-D09B-EE46-B69C-3FBBF787DD5F}"/>
              </a:ext>
            </a:extLst>
          </p:cNvPr>
          <p:cNvPicPr>
            <a:picLocks noChangeAspect="1"/>
          </p:cNvPicPr>
          <p:nvPr/>
        </p:nvPicPr>
        <p:blipFill>
          <a:blip r:embed="rId5"/>
          <a:stretch>
            <a:fillRect/>
          </a:stretch>
        </p:blipFill>
        <p:spPr>
          <a:xfrm>
            <a:off x="7962039" y="1059682"/>
            <a:ext cx="968542" cy="959969"/>
          </a:xfrm>
          <a:prstGeom prst="rect">
            <a:avLst/>
          </a:prstGeom>
        </p:spPr>
      </p:pic>
      <p:pic>
        <p:nvPicPr>
          <p:cNvPr id="18" name="Graphic 17">
            <a:extLst>
              <a:ext uri="{FF2B5EF4-FFF2-40B4-BE49-F238E27FC236}">
                <a16:creationId xmlns:a16="http://schemas.microsoft.com/office/drawing/2014/main" id="{A40E6289-8F3F-9948-8CCE-4CC7263366A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930428" y="1044488"/>
            <a:ext cx="1164122" cy="1164122"/>
          </a:xfrm>
          <a:prstGeom prst="rect">
            <a:avLst/>
          </a:prstGeom>
        </p:spPr>
      </p:pic>
      <p:sp>
        <p:nvSpPr>
          <p:cNvPr id="19" name="Right Arrow 18">
            <a:extLst>
              <a:ext uri="{FF2B5EF4-FFF2-40B4-BE49-F238E27FC236}">
                <a16:creationId xmlns:a16="http://schemas.microsoft.com/office/drawing/2014/main" id="{3541ED16-F5DF-CD47-B132-EA047D1693ED}"/>
              </a:ext>
            </a:extLst>
          </p:cNvPr>
          <p:cNvSpPr/>
          <p:nvPr/>
        </p:nvSpPr>
        <p:spPr>
          <a:xfrm>
            <a:off x="9090349" y="1391349"/>
            <a:ext cx="762706" cy="323498"/>
          </a:xfrm>
          <a:prstGeom prst="rightArrow">
            <a:avLst>
              <a:gd name="adj1" fmla="val 50000"/>
              <a:gd name="adj2" fmla="val 10237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0" name="Textplatzhalter 8">
            <a:extLst>
              <a:ext uri="{FF2B5EF4-FFF2-40B4-BE49-F238E27FC236}">
                <a16:creationId xmlns:a16="http://schemas.microsoft.com/office/drawing/2014/main" id="{75E104D3-B749-1442-9F56-84E4DE1BDC4C}"/>
              </a:ext>
            </a:extLst>
          </p:cNvPr>
          <p:cNvSpPr txBox="1">
            <a:spLocks/>
          </p:cNvSpPr>
          <p:nvPr/>
        </p:nvSpPr>
        <p:spPr bwMode="gray">
          <a:xfrm>
            <a:off x="7731877" y="2801464"/>
            <a:ext cx="4242356" cy="280688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600" b="1" i="1" dirty="0">
                <a:solidFill>
                  <a:schemeClr val="bg1"/>
                </a:solidFill>
                <a:latin typeface="Arial" panose="020B0604020202020204" pitchFamily="34" charset="0"/>
                <a:cs typeface="Arial" panose="020B0604020202020204" pitchFamily="34" charset="0"/>
              </a:rPr>
              <a:t>Tools for translation:</a:t>
            </a:r>
          </a:p>
          <a:p>
            <a:pPr marL="0" indent="0">
              <a:buNone/>
            </a:pPr>
            <a:endParaRPr lang="en-GB" sz="1600" b="1" i="1" dirty="0">
              <a:solidFill>
                <a:schemeClr val="bg1"/>
              </a:solidFill>
              <a:latin typeface="Arial" panose="020B0604020202020204" pitchFamily="34" charset="0"/>
              <a:cs typeface="Arial" panose="020B0604020202020204" pitchFamily="34" charset="0"/>
            </a:endParaRPr>
          </a:p>
          <a:p>
            <a:pPr>
              <a:buFont typeface="Wingdings" pitchFamily="2" charset="2"/>
              <a:buChar char="§"/>
            </a:pPr>
            <a:r>
              <a:rPr lang="en-GB" sz="1600" dirty="0">
                <a:solidFill>
                  <a:schemeClr val="bg1"/>
                </a:solidFill>
                <a:latin typeface="Arial" panose="020B0604020202020204" pitchFamily="34" charset="0"/>
                <a:cs typeface="Arial" panose="020B0604020202020204" pitchFamily="34" charset="0"/>
                <a:hlinkClick r:id="rId8">
                  <a:extLst>
                    <a:ext uri="{A12FA001-AC4F-418D-AE19-62706E023703}">
                      <ahyp:hlinkClr xmlns:ahyp="http://schemas.microsoft.com/office/drawing/2018/hyperlinkcolor" val="tx"/>
                    </a:ext>
                  </a:extLst>
                </a:hlinkClick>
              </a:rPr>
              <a:t>https://github.com/graphql/graphql-playground</a:t>
            </a:r>
            <a:endParaRPr lang="en-GB" sz="1600" dirty="0">
              <a:solidFill>
                <a:schemeClr val="bg1"/>
              </a:solidFill>
              <a:latin typeface="Arial" panose="020B0604020202020204" pitchFamily="34" charset="0"/>
              <a:cs typeface="Arial" panose="020B0604020202020204" pitchFamily="34" charset="0"/>
            </a:endParaRPr>
          </a:p>
          <a:p>
            <a:pPr>
              <a:buFont typeface="Wingdings" pitchFamily="2" charset="2"/>
              <a:buChar char="§"/>
            </a:pPr>
            <a:r>
              <a:rPr lang="en-GB" sz="1600" dirty="0">
                <a:solidFill>
                  <a:schemeClr val="bg1"/>
                </a:solidFill>
                <a:latin typeface="Arial" panose="020B0604020202020204" pitchFamily="34" charset="0"/>
                <a:cs typeface="Arial" panose="020B0604020202020204" pitchFamily="34" charset="0"/>
                <a:hlinkClick r:id="rId9">
                  <a:extLst>
                    <a:ext uri="{A12FA001-AC4F-418D-AE19-62706E023703}">
                      <ahyp:hlinkClr xmlns:ahyp="http://schemas.microsoft.com/office/drawing/2018/hyperlinkcolor" val="tx"/>
                    </a:ext>
                  </a:extLst>
                </a:hlinkClick>
              </a:rPr>
              <a:t>https://github.com/IBM/openapi-to-graphql</a:t>
            </a:r>
            <a:endParaRPr lang="en-GB" sz="1600" dirty="0">
              <a:solidFill>
                <a:schemeClr val="bg1"/>
              </a:solidFill>
              <a:latin typeface="Arial" panose="020B0604020202020204" pitchFamily="34" charset="0"/>
              <a:cs typeface="Arial" panose="020B0604020202020204" pitchFamily="34" charset="0"/>
            </a:endParaRPr>
          </a:p>
          <a:p>
            <a:pPr>
              <a:buFont typeface="Wingdings" pitchFamily="2" charset="2"/>
              <a:buChar char="§"/>
            </a:pPr>
            <a:r>
              <a:rPr lang="en-GB" sz="1600" dirty="0">
                <a:solidFill>
                  <a:schemeClr val="bg1"/>
                </a:solidFill>
                <a:latin typeface="Arial" panose="020B0604020202020204" pitchFamily="34" charset="0"/>
                <a:cs typeface="Arial" panose="020B0604020202020204" pitchFamily="34" charset="0"/>
                <a:hlinkClick r:id="rId10">
                  <a:extLst>
                    <a:ext uri="{A12FA001-AC4F-418D-AE19-62706E023703}">
                      <ahyp:hlinkClr xmlns:ahyp="http://schemas.microsoft.com/office/drawing/2018/hyperlinkcolor" val="tx"/>
                    </a:ext>
                  </a:extLst>
                </a:hlinkClick>
              </a:rPr>
              <a:t>https://github.com/yarax/swagger-to-graphql</a:t>
            </a:r>
            <a:endParaRPr lang="en-GB" sz="1600" dirty="0">
              <a:solidFill>
                <a:schemeClr val="bg1"/>
              </a:solidFill>
              <a:latin typeface="Arial" panose="020B0604020202020204" pitchFamily="34" charset="0"/>
              <a:cs typeface="Arial" panose="020B0604020202020204" pitchFamily="34" charset="0"/>
            </a:endParaRPr>
          </a:p>
          <a:p>
            <a:pPr>
              <a:buFont typeface="Wingdings" pitchFamily="2" charset="2"/>
              <a:buChar char="§"/>
            </a:pPr>
            <a:r>
              <a:rPr lang="en-GB" sz="1600" dirty="0">
                <a:solidFill>
                  <a:schemeClr val="bg1"/>
                </a:solidFill>
                <a:latin typeface="Arial" panose="020B0604020202020204" pitchFamily="34" charset="0"/>
                <a:cs typeface="Arial" panose="020B0604020202020204" pitchFamily="34" charset="0"/>
                <a:hlinkClick r:id="rId11">
                  <a:extLst>
                    <a:ext uri="{A12FA001-AC4F-418D-AE19-62706E023703}">
                      <ahyp:hlinkClr xmlns:ahyp="http://schemas.microsoft.com/office/drawing/2018/hyperlinkcolor" val="tx"/>
                    </a:ext>
                  </a:extLst>
                </a:hlinkClick>
              </a:rPr>
              <a:t>https://loopback.io/openapi-to-graphql.html</a:t>
            </a:r>
            <a:endParaRPr lang="en-GB" sz="1600" dirty="0">
              <a:solidFill>
                <a:schemeClr val="bg1"/>
              </a:solidFill>
              <a:latin typeface="Arial" panose="020B0604020202020204" pitchFamily="34" charset="0"/>
              <a:cs typeface="Arial" panose="020B0604020202020204" pitchFamily="34" charset="0"/>
            </a:endParaRPr>
          </a:p>
          <a:p>
            <a:pPr>
              <a:buFont typeface="Wingdings" pitchFamily="2" charset="2"/>
              <a:buChar char="§"/>
            </a:pPr>
            <a:endParaRPr lang="en-GB" sz="1600" dirty="0">
              <a:solidFill>
                <a:schemeClr val="bg1"/>
              </a:solidFill>
              <a:latin typeface="Arial" panose="020B0604020202020204" pitchFamily="34" charset="0"/>
              <a:cs typeface="Arial" panose="020B0604020202020204" pitchFamily="34" charset="0"/>
            </a:endParaRPr>
          </a:p>
        </p:txBody>
      </p:sp>
      <p:sp>
        <p:nvSpPr>
          <p:cNvPr id="21" name="Textplatzhalter 8">
            <a:extLst>
              <a:ext uri="{FF2B5EF4-FFF2-40B4-BE49-F238E27FC236}">
                <a16:creationId xmlns:a16="http://schemas.microsoft.com/office/drawing/2014/main" id="{D5F61E57-250F-FB4A-893D-A291534ECAFF}"/>
              </a:ext>
            </a:extLst>
          </p:cNvPr>
          <p:cNvSpPr txBox="1">
            <a:spLocks/>
          </p:cNvSpPr>
          <p:nvPr/>
        </p:nvSpPr>
        <p:spPr bwMode="gray">
          <a:xfrm>
            <a:off x="468396" y="3252927"/>
            <a:ext cx="638901" cy="46245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600" b="1" i="1" dirty="0">
                <a:solidFill>
                  <a:schemeClr val="bg1"/>
                </a:solidFill>
                <a:latin typeface="Arial" panose="020B0604020202020204" pitchFamily="34" charset="0"/>
                <a:cs typeface="Arial" panose="020B0604020202020204" pitchFamily="34" charset="0"/>
              </a:rPr>
              <a:t>No.</a:t>
            </a:r>
            <a:endParaRPr lang="en-GB" sz="1600" dirty="0">
              <a:solidFill>
                <a:schemeClr val="bg1"/>
              </a:solidFill>
              <a:latin typeface="Arial" panose="020B0604020202020204" pitchFamily="34" charset="0"/>
              <a:cs typeface="Arial" panose="020B0604020202020204" pitchFamily="34" charset="0"/>
            </a:endParaRPr>
          </a:p>
        </p:txBody>
      </p:sp>
      <p:sp>
        <p:nvSpPr>
          <p:cNvPr id="22" name="Title 1">
            <a:extLst>
              <a:ext uri="{FF2B5EF4-FFF2-40B4-BE49-F238E27FC236}">
                <a16:creationId xmlns:a16="http://schemas.microsoft.com/office/drawing/2014/main" id="{BB3190CD-E4C9-8F4B-A6EE-FCCCAE308EC0}"/>
              </a:ext>
            </a:extLst>
          </p:cNvPr>
          <p:cNvSpPr txBox="1">
            <a:spLocks/>
          </p:cNvSpPr>
          <p:nvPr/>
        </p:nvSpPr>
        <p:spPr>
          <a:xfrm>
            <a:off x="0" y="0"/>
            <a:ext cx="5647113" cy="1044488"/>
          </a:xfrm>
          <a:prstGeom prst="rect">
            <a:avLst/>
          </a:prstGeom>
        </p:spPr>
        <p:txBody>
          <a:bodyPr vert="horz" lIns="91440" tIns="45720" rIns="91440" bIns="45720" rtlCol="0" anchor="b">
            <a:normAutofit fontScale="67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dirty="0">
                <a:solidFill>
                  <a:schemeClr val="bg1"/>
                </a:solidFill>
                <a:latin typeface="HelveticaNeueLT Pro 45 Lt" panose="020B0403020202020204" pitchFamily="34" charset="0"/>
              </a:rPr>
              <a:t>ICEBREAKER QUESTION</a:t>
            </a:r>
            <a:endParaRPr lang="bg-BG" dirty="0">
              <a:solidFill>
                <a:schemeClr val="bg1"/>
              </a:solidFill>
            </a:endParaRPr>
          </a:p>
        </p:txBody>
      </p:sp>
    </p:spTree>
    <p:extLst>
      <p:ext uri="{BB962C8B-B14F-4D97-AF65-F5344CB8AC3E}">
        <p14:creationId xmlns:p14="http://schemas.microsoft.com/office/powerpoint/2010/main" val="23924217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 calcmode="lin" valueType="num">
                                      <p:cBhvr additive="base">
                                        <p:cTn id="7" dur="300" fill="hold"/>
                                        <p:tgtEl>
                                          <p:spTgt spid="14">
                                            <p:txEl>
                                              <p:pRg st="0" end="0"/>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14">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anim calcmode="lin" valueType="num">
                                      <p:cBhvr additive="base">
                                        <p:cTn id="13" dur="300" fill="hold"/>
                                        <p:tgtEl>
                                          <p:spTgt spid="21"/>
                                        </p:tgtEl>
                                        <p:attrNameLst>
                                          <p:attrName>ppt_x</p:attrName>
                                        </p:attrNameLst>
                                      </p:cBhvr>
                                      <p:tavLst>
                                        <p:tav tm="0">
                                          <p:val>
                                            <p:strVal val="0-#ppt_w/2"/>
                                          </p:val>
                                        </p:tav>
                                        <p:tav tm="100000">
                                          <p:val>
                                            <p:strVal val="#ppt_x"/>
                                          </p:val>
                                        </p:tav>
                                      </p:tavLst>
                                    </p:anim>
                                    <p:anim calcmode="lin" valueType="num">
                                      <p:cBhvr additive="base">
                                        <p:cTn id="14" dur="300" fill="hold"/>
                                        <p:tgtEl>
                                          <p:spTgt spid="21"/>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anim calcmode="lin" valueType="num">
                                      <p:cBhvr additive="base">
                                        <p:cTn id="19" dur="300" fill="hold"/>
                                        <p:tgtEl>
                                          <p:spTgt spid="16"/>
                                        </p:tgtEl>
                                        <p:attrNameLst>
                                          <p:attrName>ppt_x</p:attrName>
                                        </p:attrNameLst>
                                      </p:cBhvr>
                                      <p:tavLst>
                                        <p:tav tm="0">
                                          <p:val>
                                            <p:strVal val="0-#ppt_w/2"/>
                                          </p:val>
                                        </p:tav>
                                        <p:tav tm="100000">
                                          <p:val>
                                            <p:strVal val="#ppt_x"/>
                                          </p:val>
                                        </p:tav>
                                      </p:tavLst>
                                    </p:anim>
                                    <p:anim calcmode="lin" valueType="num">
                                      <p:cBhvr additive="base">
                                        <p:cTn id="20" dur="300" fill="hold"/>
                                        <p:tgtEl>
                                          <p:spTgt spid="16"/>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17"/>
                                        </p:tgtEl>
                                        <p:attrNameLst>
                                          <p:attrName>style.visibility</p:attrName>
                                        </p:attrNameLst>
                                      </p:cBhvr>
                                      <p:to>
                                        <p:strVal val="visible"/>
                                      </p:to>
                                    </p:set>
                                    <p:anim calcmode="lin" valueType="num">
                                      <p:cBhvr additive="base">
                                        <p:cTn id="25" dur="300" fill="hold"/>
                                        <p:tgtEl>
                                          <p:spTgt spid="17"/>
                                        </p:tgtEl>
                                        <p:attrNameLst>
                                          <p:attrName>ppt_x</p:attrName>
                                        </p:attrNameLst>
                                      </p:cBhvr>
                                      <p:tavLst>
                                        <p:tav tm="0">
                                          <p:val>
                                            <p:strVal val="0-#ppt_w/2"/>
                                          </p:val>
                                        </p:tav>
                                        <p:tav tm="100000">
                                          <p:val>
                                            <p:strVal val="#ppt_x"/>
                                          </p:val>
                                        </p:tav>
                                      </p:tavLst>
                                    </p:anim>
                                    <p:anim calcmode="lin" valueType="num">
                                      <p:cBhvr additive="base">
                                        <p:cTn id="26" dur="300" fill="hold"/>
                                        <p:tgtEl>
                                          <p:spTgt spid="17"/>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19"/>
                                        </p:tgtEl>
                                        <p:attrNameLst>
                                          <p:attrName>style.visibility</p:attrName>
                                        </p:attrNameLst>
                                      </p:cBhvr>
                                      <p:to>
                                        <p:strVal val="visible"/>
                                      </p:to>
                                    </p:set>
                                    <p:anim calcmode="lin" valueType="num">
                                      <p:cBhvr additive="base">
                                        <p:cTn id="31" dur="300" fill="hold"/>
                                        <p:tgtEl>
                                          <p:spTgt spid="19"/>
                                        </p:tgtEl>
                                        <p:attrNameLst>
                                          <p:attrName>ppt_x</p:attrName>
                                        </p:attrNameLst>
                                      </p:cBhvr>
                                      <p:tavLst>
                                        <p:tav tm="0">
                                          <p:val>
                                            <p:strVal val="0-#ppt_w/2"/>
                                          </p:val>
                                        </p:tav>
                                        <p:tav tm="100000">
                                          <p:val>
                                            <p:strVal val="#ppt_x"/>
                                          </p:val>
                                        </p:tav>
                                      </p:tavLst>
                                    </p:anim>
                                    <p:anim calcmode="lin" valueType="num">
                                      <p:cBhvr additive="base">
                                        <p:cTn id="32" dur="300" fill="hold"/>
                                        <p:tgtEl>
                                          <p:spTgt spid="19"/>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nodeType="clickEffect">
                                  <p:stCondLst>
                                    <p:cond delay="0"/>
                                  </p:stCondLst>
                                  <p:childTnLst>
                                    <p:set>
                                      <p:cBhvr>
                                        <p:cTn id="36" dur="1" fill="hold">
                                          <p:stCondLst>
                                            <p:cond delay="0"/>
                                          </p:stCondLst>
                                        </p:cTn>
                                        <p:tgtEl>
                                          <p:spTgt spid="18"/>
                                        </p:tgtEl>
                                        <p:attrNameLst>
                                          <p:attrName>style.visibility</p:attrName>
                                        </p:attrNameLst>
                                      </p:cBhvr>
                                      <p:to>
                                        <p:strVal val="visible"/>
                                      </p:to>
                                    </p:set>
                                    <p:anim calcmode="lin" valueType="num">
                                      <p:cBhvr additive="base">
                                        <p:cTn id="37" dur="300" fill="hold"/>
                                        <p:tgtEl>
                                          <p:spTgt spid="18"/>
                                        </p:tgtEl>
                                        <p:attrNameLst>
                                          <p:attrName>ppt_x</p:attrName>
                                        </p:attrNameLst>
                                      </p:cBhvr>
                                      <p:tavLst>
                                        <p:tav tm="0">
                                          <p:val>
                                            <p:strVal val="0-#ppt_w/2"/>
                                          </p:val>
                                        </p:tav>
                                        <p:tav tm="100000">
                                          <p:val>
                                            <p:strVal val="#ppt_x"/>
                                          </p:val>
                                        </p:tav>
                                      </p:tavLst>
                                    </p:anim>
                                    <p:anim calcmode="lin" valueType="num">
                                      <p:cBhvr additive="base">
                                        <p:cTn id="38" dur="300" fill="hold"/>
                                        <p:tgtEl>
                                          <p:spTgt spid="18"/>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grpId="0" nodeType="clickEffect">
                                  <p:stCondLst>
                                    <p:cond delay="0"/>
                                  </p:stCondLst>
                                  <p:childTnLst>
                                    <p:set>
                                      <p:cBhvr>
                                        <p:cTn id="42" dur="1" fill="hold">
                                          <p:stCondLst>
                                            <p:cond delay="0"/>
                                          </p:stCondLst>
                                        </p:cTn>
                                        <p:tgtEl>
                                          <p:spTgt spid="20"/>
                                        </p:tgtEl>
                                        <p:attrNameLst>
                                          <p:attrName>style.visibility</p:attrName>
                                        </p:attrNameLst>
                                      </p:cBhvr>
                                      <p:to>
                                        <p:strVal val="visible"/>
                                      </p:to>
                                    </p:set>
                                    <p:anim calcmode="lin" valueType="num">
                                      <p:cBhvr additive="base">
                                        <p:cTn id="43" dur="300" fill="hold"/>
                                        <p:tgtEl>
                                          <p:spTgt spid="20"/>
                                        </p:tgtEl>
                                        <p:attrNameLst>
                                          <p:attrName>ppt_x</p:attrName>
                                        </p:attrNameLst>
                                      </p:cBhvr>
                                      <p:tavLst>
                                        <p:tav tm="0">
                                          <p:val>
                                            <p:strVal val="0-#ppt_w/2"/>
                                          </p:val>
                                        </p:tav>
                                        <p:tav tm="100000">
                                          <p:val>
                                            <p:strVal val="#ppt_x"/>
                                          </p:val>
                                        </p:tav>
                                      </p:tavLst>
                                    </p:anim>
                                    <p:anim calcmode="lin" valueType="num">
                                      <p:cBhvr additive="base">
                                        <p:cTn id="44" dur="30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p:bldP spid="21"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ctrTitle"/>
          </p:nvPr>
        </p:nvSpPr>
        <p:spPr>
          <a:xfrm>
            <a:off x="587508" y="1511993"/>
            <a:ext cx="9144000" cy="2387600"/>
          </a:xfrm>
        </p:spPr>
        <p:txBody>
          <a:bodyPr>
            <a:normAutofit/>
          </a:bodyPr>
          <a:lstStyle/>
          <a:p>
            <a:r>
              <a:rPr lang="en-GB" dirty="0">
                <a:solidFill>
                  <a:schemeClr val="bg1"/>
                </a:solidFill>
              </a:rPr>
              <a:t>QUESTIONS</a:t>
            </a:r>
            <a:endParaRPr lang="bg-BG" dirty="0">
              <a:solidFill>
                <a:schemeClr val="bg1"/>
              </a:solidFill>
            </a:endParaRPr>
          </a:p>
        </p:txBody>
      </p:sp>
      <p:pic>
        <p:nvPicPr>
          <p:cNvPr id="4" name="Picture 3">
            <a:extLst>
              <a:ext uri="{FF2B5EF4-FFF2-40B4-BE49-F238E27FC236}">
                <a16:creationId xmlns:a16="http://schemas.microsoft.com/office/drawing/2014/main" id="{0F1B1AB5-5CA5-C544-95C5-8D2BB6522C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77957" y="-614027"/>
            <a:ext cx="2062026" cy="2742743"/>
          </a:xfrm>
          <a:prstGeom prst="rect">
            <a:avLst/>
          </a:prstGeom>
        </p:spPr>
      </p:pic>
    </p:spTree>
    <p:extLst>
      <p:ext uri="{BB962C8B-B14F-4D97-AF65-F5344CB8AC3E}">
        <p14:creationId xmlns:p14="http://schemas.microsoft.com/office/powerpoint/2010/main" val="92627091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21420" y="114676"/>
            <a:ext cx="4276436" cy="866226"/>
          </a:xfrm>
          <a:prstGeom prst="rect">
            <a:avLst/>
          </a:prstGeom>
        </p:spPr>
        <p:txBody>
          <a:bodyPr vert="horz" lIns="91440" tIns="45720" rIns="91440" bIns="45720" rtlCol="0" anchor="b">
            <a:normAutofit fontScale="975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dirty="0">
                <a:solidFill>
                  <a:srgbClr val="3B0043"/>
                </a:solidFill>
                <a:latin typeface="HelveticaNeueLT Pro 45 Lt" panose="020B0403020202020204" pitchFamily="34" charset="0"/>
              </a:rPr>
              <a:t>CONTACTS</a:t>
            </a:r>
            <a:endParaRPr lang="bg-BG" dirty="0">
              <a:solidFill>
                <a:srgbClr val="3B0043"/>
              </a:solidFill>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05972" y="4428448"/>
            <a:ext cx="1221736" cy="1134469"/>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82665" y="261662"/>
            <a:ext cx="2532749" cy="6858000"/>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277957" y="-614027"/>
            <a:ext cx="2062026" cy="2742743"/>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10209" y="5332210"/>
            <a:ext cx="1221736" cy="1134469"/>
          </a:xfrm>
          <a:prstGeom prst="rect">
            <a:avLst/>
          </a:prstGeom>
        </p:spPr>
      </p:pic>
      <p:pic>
        <p:nvPicPr>
          <p:cNvPr id="9" name="Picture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81543" y="5330181"/>
            <a:ext cx="1221736" cy="1134469"/>
          </a:xfrm>
          <a:prstGeom prst="rect">
            <a:avLst/>
          </a:prstGeom>
        </p:spPr>
      </p:pic>
      <p:pic>
        <p:nvPicPr>
          <p:cNvPr id="10" name="Picture 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37902" y="4428448"/>
            <a:ext cx="1221736" cy="1134469"/>
          </a:xfrm>
          <a:prstGeom prst="rect">
            <a:avLst/>
          </a:prstGeom>
        </p:spPr>
      </p:pic>
      <p:pic>
        <p:nvPicPr>
          <p:cNvPr id="12" name="Picture 1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252380" y="261662"/>
            <a:ext cx="2532749" cy="6858000"/>
          </a:xfrm>
          <a:prstGeom prst="rect">
            <a:avLst/>
          </a:prstGeom>
        </p:spPr>
      </p:pic>
      <p:pic>
        <p:nvPicPr>
          <p:cNvPr id="2" name="Picture 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160336" y="4402897"/>
            <a:ext cx="1281248" cy="1185570"/>
          </a:xfrm>
          <a:prstGeom prst="rect">
            <a:avLst/>
          </a:prstGeom>
        </p:spPr>
      </p:pic>
      <p:pic>
        <p:nvPicPr>
          <p:cNvPr id="3" name="Picture 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012711" y="261662"/>
            <a:ext cx="2530492" cy="6858000"/>
          </a:xfrm>
          <a:prstGeom prst="rect">
            <a:avLst/>
          </a:prstGeom>
        </p:spPr>
      </p:pic>
      <p:pic>
        <p:nvPicPr>
          <p:cNvPr id="11" name="Picture 10"/>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962298" y="5330181"/>
            <a:ext cx="1276556" cy="1185373"/>
          </a:xfrm>
          <a:prstGeom prst="rect">
            <a:avLst/>
          </a:prstGeom>
        </p:spPr>
      </p:pic>
      <p:sp>
        <p:nvSpPr>
          <p:cNvPr id="13" name="Textplatzhalter 16">
            <a:extLst>
              <a:ext uri="{FF2B5EF4-FFF2-40B4-BE49-F238E27FC236}">
                <a16:creationId xmlns:a16="http://schemas.microsoft.com/office/drawing/2014/main" id="{07E6AAA1-16D8-E243-8C78-52A63C5E7294}"/>
              </a:ext>
            </a:extLst>
          </p:cNvPr>
          <p:cNvSpPr txBox="1">
            <a:spLocks/>
          </p:cNvSpPr>
          <p:nvPr/>
        </p:nvSpPr>
        <p:spPr>
          <a:xfrm>
            <a:off x="958759" y="1593143"/>
            <a:ext cx="3002244" cy="157997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Font typeface="Arial" panose="020B0604020202020204" pitchFamily="34" charset="0"/>
              <a:buNone/>
            </a:pPr>
            <a:r>
              <a:rPr lang="de-DE" sz="1600" dirty="0"/>
              <a:t>Schwarz IT </a:t>
            </a:r>
            <a:r>
              <a:rPr lang="de-DE" sz="1600" dirty="0" err="1"/>
              <a:t>Bulgaria</a:t>
            </a:r>
            <a:endParaRPr lang="de-DE" sz="1600" dirty="0"/>
          </a:p>
          <a:p>
            <a:pPr marL="0" indent="0">
              <a:spcBef>
                <a:spcPts val="0"/>
              </a:spcBef>
              <a:buNone/>
            </a:pPr>
            <a:r>
              <a:rPr lang="de-DE" sz="1600" dirty="0" err="1"/>
              <a:t>ul</a:t>
            </a:r>
            <a:r>
              <a:rPr lang="de-DE" sz="1600" dirty="0"/>
              <a:t>. "Business park Sofia" 13, 1766 </a:t>
            </a:r>
            <a:r>
              <a:rPr lang="de-DE" sz="1600" dirty="0" err="1"/>
              <a:t>g.k</a:t>
            </a:r>
            <a:r>
              <a:rPr lang="de-DE" sz="1600" dirty="0"/>
              <a:t>. </a:t>
            </a:r>
            <a:r>
              <a:rPr lang="de-DE" sz="1600" dirty="0" err="1"/>
              <a:t>Mladost</a:t>
            </a:r>
            <a:r>
              <a:rPr lang="de-DE" sz="1600" dirty="0"/>
              <a:t> 4, Sofia, </a:t>
            </a:r>
            <a:r>
              <a:rPr lang="de-DE" sz="1600" dirty="0" err="1"/>
              <a:t>Bulgaria</a:t>
            </a:r>
            <a:endParaRPr lang="de-DE" sz="1600" dirty="0"/>
          </a:p>
          <a:p>
            <a:pPr marL="0" indent="0">
              <a:spcBef>
                <a:spcPts val="0"/>
              </a:spcBef>
              <a:buNone/>
            </a:pPr>
            <a:endParaRPr lang="de-DE" sz="1600" dirty="0">
              <a:solidFill>
                <a:srgbClr val="954F72"/>
              </a:solidFill>
              <a:hlinkClick r:id="rId13">
                <a:extLst>
                  <a:ext uri="{A12FA001-AC4F-418D-AE19-62706E023703}">
                    <ahyp:hlinkClr xmlns:ahyp="http://schemas.microsoft.com/office/drawing/2018/hyperlinkcolor" val="tx"/>
                  </a:ext>
                </a:extLst>
              </a:hlinkClick>
            </a:endParaRPr>
          </a:p>
          <a:p>
            <a:pPr marL="0" indent="0">
              <a:spcBef>
                <a:spcPts val="0"/>
              </a:spcBef>
              <a:buNone/>
            </a:pPr>
            <a:r>
              <a:rPr lang="de-DE" sz="1600" dirty="0">
                <a:solidFill>
                  <a:srgbClr val="3B0043"/>
                </a:solidFill>
                <a:hlinkClick r:id="rId13">
                  <a:extLst>
                    <a:ext uri="{A12FA001-AC4F-418D-AE19-62706E023703}">
                      <ahyp:hlinkClr xmlns:ahyp="http://schemas.microsoft.com/office/drawing/2018/hyperlinkcolor" val="tx"/>
                    </a:ext>
                  </a:extLst>
                </a:hlinkClick>
              </a:rPr>
              <a:t>https://bg.it.schwarz/</a:t>
            </a:r>
            <a:endParaRPr lang="de-DE" sz="1600" dirty="0">
              <a:solidFill>
                <a:srgbClr val="3B0043"/>
              </a:solidFill>
            </a:endParaRPr>
          </a:p>
          <a:p>
            <a:pPr marL="0" indent="0">
              <a:spcBef>
                <a:spcPts val="0"/>
              </a:spcBef>
              <a:buFont typeface="Arial" panose="020B0604020202020204" pitchFamily="34" charset="0"/>
              <a:buNone/>
            </a:pPr>
            <a:r>
              <a:rPr lang="en-GB" sz="1600" dirty="0">
                <a:solidFill>
                  <a:srgbClr val="3B0043"/>
                </a:solidFill>
                <a:hlinkClick r:id="rId14">
                  <a:extLst>
                    <a:ext uri="{A12FA001-AC4F-418D-AE19-62706E023703}">
                      <ahyp:hlinkClr xmlns:ahyp="http://schemas.microsoft.com/office/drawing/2018/hyperlinkcolor" val="tx"/>
                    </a:ext>
                  </a:extLst>
                </a:hlinkClick>
              </a:rPr>
              <a:t>https://bg.it.schwarz/career</a:t>
            </a:r>
            <a:endParaRPr lang="de-DE" sz="1600" dirty="0">
              <a:solidFill>
                <a:srgbClr val="3B0043"/>
              </a:solidFill>
            </a:endParaRPr>
          </a:p>
        </p:txBody>
      </p:sp>
    </p:spTree>
    <p:extLst>
      <p:ext uri="{BB962C8B-B14F-4D97-AF65-F5344CB8AC3E}">
        <p14:creationId xmlns:p14="http://schemas.microsoft.com/office/powerpoint/2010/main" val="305028234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ctrTitle"/>
          </p:nvPr>
        </p:nvSpPr>
        <p:spPr>
          <a:xfrm>
            <a:off x="3785524" y="2889985"/>
            <a:ext cx="4620952" cy="1078029"/>
          </a:xfrm>
        </p:spPr>
        <p:txBody>
          <a:bodyPr>
            <a:normAutofit/>
          </a:bodyPr>
          <a:lstStyle/>
          <a:p>
            <a:r>
              <a:rPr lang="en-US" dirty="0">
                <a:solidFill>
                  <a:schemeClr val="bg1"/>
                </a:solidFill>
                <a:latin typeface="HelveticaNeueLT Pro 45 Lt" panose="020B0403020202020204" pitchFamily="34" charset="0"/>
              </a:rPr>
              <a:t>THANK YOU</a:t>
            </a:r>
            <a:endParaRPr lang="bg-BG" dirty="0">
              <a:solidFill>
                <a:schemeClr val="bg1"/>
              </a:solidFill>
            </a:endParaRPr>
          </a:p>
        </p:txBody>
      </p:sp>
      <p:pic>
        <p:nvPicPr>
          <p:cNvPr id="4" name="Picture 3">
            <a:extLst>
              <a:ext uri="{FF2B5EF4-FFF2-40B4-BE49-F238E27FC236}">
                <a16:creationId xmlns:a16="http://schemas.microsoft.com/office/drawing/2014/main" id="{BAB0739F-190E-C84E-90D4-294CD4AFB9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77957" y="-614027"/>
            <a:ext cx="2062026" cy="2742743"/>
          </a:xfrm>
          <a:prstGeom prst="rect">
            <a:avLst/>
          </a:prstGeom>
        </p:spPr>
      </p:pic>
    </p:spTree>
    <p:extLst>
      <p:ext uri="{BB962C8B-B14F-4D97-AF65-F5344CB8AC3E}">
        <p14:creationId xmlns:p14="http://schemas.microsoft.com/office/powerpoint/2010/main" val="280601146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6DA022D-3382-BA4E-9E1E-F98899E2A515}"/>
              </a:ext>
            </a:extLst>
          </p:cNvPr>
          <p:cNvSpPr txBox="1"/>
          <p:nvPr/>
        </p:nvSpPr>
        <p:spPr bwMode="gray">
          <a:xfrm>
            <a:off x="854949" y="6519963"/>
            <a:ext cx="0" cy="0"/>
          </a:xfrm>
          <a:prstGeom prst="rect">
            <a:avLst/>
          </a:prstGeom>
          <a:noFill/>
        </p:spPr>
        <p:txBody>
          <a:bodyPr wrap="none" lIns="0" tIns="0" rIns="0" bIns="0" rtlCol="0">
            <a:noAutofit/>
          </a:bodyPr>
          <a:lstStyle/>
          <a:p>
            <a:pPr marL="285740" indent="-285740">
              <a:spcAft>
                <a:spcPts val="600"/>
              </a:spcAft>
              <a:buClr>
                <a:schemeClr val="accent1"/>
              </a:buClr>
              <a:buFont typeface="Wingdings" panose="05000000000000000000" pitchFamily="2" charset="2"/>
              <a:buChar char="§"/>
            </a:pPr>
            <a:endParaRPr lang="en-GB" sz="1600" dirty="0" err="1"/>
          </a:p>
        </p:txBody>
      </p:sp>
      <p:sp>
        <p:nvSpPr>
          <p:cNvPr id="10" name="TextBox 9">
            <a:extLst>
              <a:ext uri="{FF2B5EF4-FFF2-40B4-BE49-F238E27FC236}">
                <a16:creationId xmlns:a16="http://schemas.microsoft.com/office/drawing/2014/main" id="{5E7EC98B-BBB4-8547-B769-3992B4129A07}"/>
              </a:ext>
            </a:extLst>
          </p:cNvPr>
          <p:cNvSpPr txBox="1"/>
          <p:nvPr/>
        </p:nvSpPr>
        <p:spPr bwMode="gray">
          <a:xfrm>
            <a:off x="1004029" y="6500084"/>
            <a:ext cx="0" cy="0"/>
          </a:xfrm>
          <a:prstGeom prst="rect">
            <a:avLst/>
          </a:prstGeom>
          <a:noFill/>
        </p:spPr>
        <p:txBody>
          <a:bodyPr wrap="none" lIns="0" tIns="0" rIns="0" bIns="0" rtlCol="0">
            <a:noAutofit/>
          </a:bodyPr>
          <a:lstStyle/>
          <a:p>
            <a:pPr marL="285740" indent="-285740">
              <a:spcAft>
                <a:spcPts val="600"/>
              </a:spcAft>
              <a:buClr>
                <a:schemeClr val="accent1"/>
              </a:buClr>
              <a:buFont typeface="Wingdings" panose="05000000000000000000" pitchFamily="2" charset="2"/>
              <a:buChar char="§"/>
            </a:pPr>
            <a:endParaRPr lang="en-GB" sz="1600" dirty="0" err="1"/>
          </a:p>
        </p:txBody>
      </p:sp>
      <p:sp>
        <p:nvSpPr>
          <p:cNvPr id="11" name="Rectangle 10">
            <a:extLst>
              <a:ext uri="{FF2B5EF4-FFF2-40B4-BE49-F238E27FC236}">
                <a16:creationId xmlns:a16="http://schemas.microsoft.com/office/drawing/2014/main" id="{FD227263-4218-5046-81BE-0D630F960329}"/>
              </a:ext>
            </a:extLst>
          </p:cNvPr>
          <p:cNvSpPr/>
          <p:nvPr/>
        </p:nvSpPr>
        <p:spPr bwMode="gray">
          <a:xfrm>
            <a:off x="-96472" y="-12860"/>
            <a:ext cx="12384943" cy="6870741"/>
          </a:xfrm>
          <a:prstGeom prst="rect">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solidFill>
                <a:schemeClr val="tx1"/>
              </a:solidFill>
            </a:endParaRPr>
          </a:p>
        </p:txBody>
      </p:sp>
    </p:spTree>
    <p:extLst>
      <p:ext uri="{BB962C8B-B14F-4D97-AF65-F5344CB8AC3E}">
        <p14:creationId xmlns:p14="http://schemas.microsoft.com/office/powerpoint/2010/main" val="236654110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61928BB-17F5-5049-A203-DA5521EC5488}"/>
              </a:ext>
            </a:extLst>
          </p:cNvPr>
          <p:cNvSpPr txBox="1"/>
          <p:nvPr/>
        </p:nvSpPr>
        <p:spPr>
          <a:xfrm rot="19814568">
            <a:off x="4735957" y="2911831"/>
            <a:ext cx="2914254" cy="923330"/>
          </a:xfrm>
          <a:prstGeom prst="rect">
            <a:avLst/>
          </a:prstGeom>
          <a:noFill/>
        </p:spPr>
        <p:txBody>
          <a:bodyPr wrap="square" rtlCol="0">
            <a:spAutoFit/>
          </a:bodyPr>
          <a:lstStyle/>
          <a:p>
            <a:pPr algn="ctr"/>
            <a:r>
              <a:rPr lang="en-GB" sz="5400" b="1" dirty="0">
                <a:solidFill>
                  <a:schemeClr val="bg1"/>
                </a:solidFill>
              </a:rPr>
              <a:t>{BONUS}</a:t>
            </a:r>
          </a:p>
        </p:txBody>
      </p:sp>
    </p:spTree>
    <p:extLst>
      <p:ext uri="{BB962C8B-B14F-4D97-AF65-F5344CB8AC3E}">
        <p14:creationId xmlns:p14="http://schemas.microsoft.com/office/powerpoint/2010/main" val="244603677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8">
            <a:extLst>
              <a:ext uri="{FF2B5EF4-FFF2-40B4-BE49-F238E27FC236}">
                <a16:creationId xmlns:a16="http://schemas.microsoft.com/office/drawing/2014/main" id="{A43BDA6B-04A9-7E41-BDC7-08F25CAE9F3A}"/>
              </a:ext>
            </a:extLst>
          </p:cNvPr>
          <p:cNvSpPr txBox="1">
            <a:spLocks/>
          </p:cNvSpPr>
          <p:nvPr/>
        </p:nvSpPr>
        <p:spPr bwMode="gray">
          <a:xfrm>
            <a:off x="1660582" y="228600"/>
            <a:ext cx="9286817" cy="584312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dirty="0">
                <a:solidFill>
                  <a:schemeClr val="bg1"/>
                </a:solidFill>
              </a:rPr>
              <a:t>“You Give REST a Bad Name”</a:t>
            </a:r>
          </a:p>
          <a:p>
            <a:pPr marL="0" indent="0" algn="ctr">
              <a:buNone/>
            </a:pPr>
            <a:endParaRPr lang="en-GB" sz="1600" dirty="0">
              <a:solidFill>
                <a:schemeClr val="bg1"/>
              </a:solidFill>
              <a:latin typeface="Arial" panose="020B0604020202020204" pitchFamily="34" charset="0"/>
              <a:cs typeface="Arial" panose="020B0604020202020204" pitchFamily="34" charset="0"/>
            </a:endParaRPr>
          </a:p>
          <a:p>
            <a:pPr marL="0" indent="0" algn="ctr">
              <a:buNone/>
            </a:pPr>
            <a:r>
              <a:rPr lang="en-GB" sz="1600" dirty="0">
                <a:solidFill>
                  <a:schemeClr val="bg1"/>
                </a:solidFill>
                <a:latin typeface="Arial" panose="020B0604020202020204" pitchFamily="34" charset="0"/>
                <a:cs typeface="Arial" panose="020B0604020202020204" pitchFamily="34" charset="0"/>
              </a:rPr>
              <a:t>“A parody of 'You Give Love a Bad Name' - about hypermedia APIs.”</a:t>
            </a:r>
          </a:p>
          <a:p>
            <a:pPr marL="0" indent="0" algn="ctr">
              <a:buNone/>
            </a:pPr>
            <a:r>
              <a:rPr lang="en-GB" sz="1600" dirty="0">
                <a:solidFill>
                  <a:schemeClr val="bg1"/>
                </a:solidFill>
                <a:latin typeface="Arial" panose="020B0604020202020204" pitchFamily="34" charset="0"/>
                <a:cs typeface="Arial" panose="020B0604020202020204" pitchFamily="34" charset="0"/>
              </a:rPr>
              <a:t> -Dylan Beattie</a:t>
            </a:r>
          </a:p>
          <a:p>
            <a:pPr marL="0" indent="0" algn="ctr">
              <a:buNone/>
            </a:pPr>
            <a:endParaRPr lang="en-GB" sz="1600" dirty="0">
              <a:solidFill>
                <a:schemeClr val="bg1"/>
              </a:solidFill>
              <a:latin typeface="Arial" panose="020B0604020202020204" pitchFamily="34" charset="0"/>
              <a:cs typeface="Arial" panose="020B0604020202020204" pitchFamily="34" charset="0"/>
            </a:endParaRPr>
          </a:p>
          <a:p>
            <a:pPr marL="0" indent="0" algn="ctr">
              <a:buNone/>
            </a:pPr>
            <a:r>
              <a:rPr lang="en-GB" sz="1600" dirty="0">
                <a:solidFill>
                  <a:schemeClr val="bg1"/>
                </a:solidFill>
                <a:latin typeface="Arial" panose="020B0604020202020204" pitchFamily="34" charset="0"/>
                <a:cs typeface="Arial" panose="020B0604020202020204" pitchFamily="34" charset="0"/>
              </a:rPr>
              <a:t>"</a:t>
            </a:r>
            <a:r>
              <a:rPr lang="en-GB" sz="1600" dirty="0">
                <a:solidFill>
                  <a:srgbClr val="FFFF00"/>
                </a:solidFill>
                <a:latin typeface="Arial" panose="020B0604020202020204" pitchFamily="34" charset="0"/>
                <a:cs typeface="Arial" panose="020B0604020202020204" pitchFamily="34" charset="0"/>
              </a:rPr>
              <a:t>... you say it works in a restful way, then your errors come back as 200 OK... </a:t>
            </a:r>
            <a:r>
              <a:rPr lang="en-GB" sz="1600" dirty="0">
                <a:solidFill>
                  <a:schemeClr val="bg1"/>
                </a:solidFill>
                <a:latin typeface="Arial" panose="020B0604020202020204" pitchFamily="34" charset="0"/>
                <a:cs typeface="Arial" panose="020B0604020202020204" pitchFamily="34" charset="0"/>
              </a:rPr>
              <a:t>"</a:t>
            </a:r>
          </a:p>
          <a:p>
            <a:pPr marL="0" indent="0" algn="ctr">
              <a:buNone/>
            </a:pPr>
            <a:r>
              <a:rPr lang="en-GB" sz="1600" dirty="0">
                <a:solidFill>
                  <a:schemeClr val="bg1"/>
                </a:solidFill>
                <a:latin typeface="Arial" panose="020B0604020202020204" pitchFamily="34" charset="0"/>
                <a:cs typeface="Arial" panose="020B0604020202020204" pitchFamily="34" charset="0"/>
              </a:rPr>
              <a:t>"</a:t>
            </a:r>
            <a:r>
              <a:rPr lang="en-GB" sz="1600" dirty="0">
                <a:solidFill>
                  <a:srgbClr val="FFFF00"/>
                </a:solidFill>
                <a:latin typeface="Arial" panose="020B0604020202020204" pitchFamily="34" charset="0"/>
                <a:cs typeface="Arial" panose="020B0604020202020204" pitchFamily="34" charset="0"/>
              </a:rPr>
              <a:t>... you promised me JSON, then sent XML... </a:t>
            </a:r>
            <a:r>
              <a:rPr lang="en-GB" sz="1600" dirty="0">
                <a:solidFill>
                  <a:schemeClr val="bg1"/>
                </a:solidFill>
                <a:latin typeface="Arial" panose="020B0604020202020204" pitchFamily="34" charset="0"/>
                <a:cs typeface="Arial" panose="020B0604020202020204" pitchFamily="34" charset="0"/>
              </a:rPr>
              <a:t>"</a:t>
            </a:r>
          </a:p>
          <a:p>
            <a:pPr marL="0" indent="0" algn="ctr">
              <a:buNone/>
            </a:pPr>
            <a:endParaRPr lang="en-GB" sz="1600" dirty="0">
              <a:solidFill>
                <a:schemeClr val="bg1"/>
              </a:solidFill>
              <a:latin typeface="Arial" panose="020B0604020202020204" pitchFamily="34" charset="0"/>
              <a:cs typeface="Arial" panose="020B0604020202020204" pitchFamily="34" charset="0"/>
              <a:hlinkClick r:id="rId3">
                <a:extLst>
                  <a:ext uri="{A12FA001-AC4F-418D-AE19-62706E023703}">
                    <ahyp:hlinkClr xmlns:ahyp="http://schemas.microsoft.com/office/drawing/2018/hyperlinkcolor" val="tx"/>
                  </a:ext>
                </a:extLst>
              </a:hlinkClick>
            </a:endParaRPr>
          </a:p>
          <a:p>
            <a:pPr marL="0" indent="0" algn="ctr">
              <a:buNone/>
            </a:pPr>
            <a:r>
              <a:rPr lang="en-GB" sz="1600" dirty="0">
                <a:solidFill>
                  <a:schemeClr val="bg1"/>
                </a:solidFill>
                <a:latin typeface="Arial" panose="020B0604020202020204" pitchFamily="34" charset="0"/>
                <a:cs typeface="Arial" panose="020B0604020202020204" pitchFamily="34" charset="0"/>
                <a:hlinkClick r:id="rId4">
                  <a:extLst>
                    <a:ext uri="{A12FA001-AC4F-418D-AE19-62706E023703}">
                      <ahyp:hlinkClr xmlns:ahyp="http://schemas.microsoft.com/office/drawing/2018/hyperlinkcolor" val="tx"/>
                    </a:ext>
                  </a:extLst>
                </a:hlinkClick>
              </a:rPr>
              <a:t>https://www.youtube.com/watch?v=</a:t>
            </a:r>
            <a:r>
              <a:rPr lang="en-GB" sz="1600" dirty="0">
                <a:solidFill>
                  <a:srgbClr val="FFFF00"/>
                </a:solidFill>
                <a:latin typeface="Arial" panose="020B0604020202020204" pitchFamily="34" charset="0"/>
                <a:cs typeface="Arial" panose="020B0604020202020204" pitchFamily="34" charset="0"/>
                <a:hlinkClick r:id="rId4">
                  <a:extLst>
                    <a:ext uri="{A12FA001-AC4F-418D-AE19-62706E023703}">
                      <ahyp:hlinkClr xmlns:ahyp="http://schemas.microsoft.com/office/drawing/2018/hyperlinkcolor" val="tx"/>
                    </a:ext>
                  </a:extLst>
                </a:hlinkClick>
              </a:rPr>
              <a:t>nSKp2StlS6s</a:t>
            </a:r>
            <a:endParaRPr lang="en-GB" sz="1600" dirty="0">
              <a:solidFill>
                <a:srgbClr val="FFFF00"/>
              </a:solidFill>
              <a:latin typeface="Arial" panose="020B0604020202020204" pitchFamily="34" charset="0"/>
              <a:cs typeface="Arial" panose="020B0604020202020204" pitchFamily="34" charset="0"/>
            </a:endParaRPr>
          </a:p>
          <a:p>
            <a:pPr marL="0" indent="0" algn="ctr">
              <a:buNone/>
            </a:pPr>
            <a:r>
              <a:rPr lang="en-GB" sz="1600" dirty="0">
                <a:solidFill>
                  <a:schemeClr val="bg1"/>
                </a:solidFill>
                <a:latin typeface="Arial" panose="020B0604020202020204" pitchFamily="34" charset="0"/>
                <a:cs typeface="Arial" panose="020B0604020202020204" pitchFamily="34" charset="0"/>
                <a:hlinkClick r:id="rId5">
                  <a:extLst>
                    <a:ext uri="{A12FA001-AC4F-418D-AE19-62706E023703}">
                      <ahyp:hlinkClr xmlns:ahyp="http://schemas.microsoft.com/office/drawing/2018/hyperlinkcolor" val="tx"/>
                    </a:ext>
                  </a:extLst>
                </a:hlinkClick>
              </a:rPr>
              <a:t>https://youtu.be/</a:t>
            </a:r>
            <a:r>
              <a:rPr lang="en-GB" sz="1600" dirty="0">
                <a:solidFill>
                  <a:srgbClr val="FFFF00"/>
                </a:solidFill>
                <a:latin typeface="Arial" panose="020B0604020202020204" pitchFamily="34" charset="0"/>
                <a:cs typeface="Arial" panose="020B0604020202020204" pitchFamily="34" charset="0"/>
                <a:hlinkClick r:id="rId5">
                  <a:extLst>
                    <a:ext uri="{A12FA001-AC4F-418D-AE19-62706E023703}">
                      <ahyp:hlinkClr xmlns:ahyp="http://schemas.microsoft.com/office/drawing/2018/hyperlinkcolor" val="tx"/>
                    </a:ext>
                  </a:extLst>
                </a:hlinkClick>
              </a:rPr>
              <a:t>nSKp2StlS6s?t=31</a:t>
            </a:r>
            <a:endParaRPr lang="en-GB" sz="1600" dirty="0">
              <a:solidFill>
                <a:srgbClr val="FFFF00"/>
              </a:solidFill>
              <a:latin typeface="Arial" panose="020B0604020202020204" pitchFamily="34" charset="0"/>
              <a:cs typeface="Arial" panose="020B0604020202020204" pitchFamily="34" charset="0"/>
            </a:endParaRPr>
          </a:p>
          <a:p>
            <a:pPr marL="0" indent="0" algn="ctr">
              <a:buNone/>
            </a:pPr>
            <a:endParaRPr lang="en-GB" sz="1600" dirty="0">
              <a:solidFill>
                <a:schemeClr val="bg1"/>
              </a:solidFill>
              <a:latin typeface="Arial" panose="020B0604020202020204" pitchFamily="34" charset="0"/>
              <a:cs typeface="Arial" panose="020B0604020202020204" pitchFamily="34" charset="0"/>
            </a:endParaRPr>
          </a:p>
          <a:p>
            <a:pPr marL="0" indent="0" algn="ctr">
              <a:buNone/>
            </a:pPr>
            <a:endParaRPr lang="en-GB" sz="1600" dirty="0">
              <a:solidFill>
                <a:schemeClr val="bg1"/>
              </a:solidFill>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E9477E3D-0CB9-C24C-9E3F-479AC0963403}"/>
              </a:ext>
            </a:extLst>
          </p:cNvPr>
          <p:cNvSpPr txBox="1"/>
          <p:nvPr/>
        </p:nvSpPr>
        <p:spPr>
          <a:xfrm>
            <a:off x="215900" y="5000079"/>
            <a:ext cx="4318000" cy="1785104"/>
          </a:xfrm>
          <a:prstGeom prst="rect">
            <a:avLst/>
          </a:prstGeom>
          <a:noFill/>
        </p:spPr>
        <p:txBody>
          <a:bodyPr wrap="square" rtlCol="0">
            <a:spAutoFit/>
          </a:bodyPr>
          <a:lstStyle/>
          <a:p>
            <a:r>
              <a:rPr lang="en-GB" sz="1100" dirty="0">
                <a:solidFill>
                  <a:schemeClr val="bg1"/>
                </a:solidFill>
                <a:latin typeface="Arial" panose="020B0604020202020204" pitchFamily="34" charset="0"/>
                <a:cs typeface="Arial" panose="020B0604020202020204" pitchFamily="34" charset="0"/>
              </a:rPr>
              <a:t>References:</a:t>
            </a:r>
          </a:p>
          <a:p>
            <a:r>
              <a:rPr lang="en-GB" sz="1100" dirty="0">
                <a:solidFill>
                  <a:schemeClr val="bg1"/>
                </a:solidFill>
                <a:latin typeface="Arial" panose="020B0604020202020204" pitchFamily="34" charset="0"/>
                <a:cs typeface="Arial" panose="020B0604020202020204" pitchFamily="34" charset="0"/>
                <a:hlinkClick r:id="rId4">
                  <a:extLst>
                    <a:ext uri="{A12FA001-AC4F-418D-AE19-62706E023703}">
                      <ahyp:hlinkClr xmlns:ahyp="http://schemas.microsoft.com/office/drawing/2018/hyperlinkcolor" val="tx"/>
                    </a:ext>
                  </a:extLst>
                </a:hlinkClick>
              </a:rPr>
              <a:t>https://www.youtube.com/watch?v=nSKp2StlS6s</a:t>
            </a:r>
            <a:endParaRPr lang="en-GB" sz="1100" dirty="0">
              <a:solidFill>
                <a:schemeClr val="bg1"/>
              </a:solidFill>
              <a:latin typeface="Arial" panose="020B0604020202020204" pitchFamily="34" charset="0"/>
              <a:cs typeface="Arial" panose="020B0604020202020204" pitchFamily="34" charset="0"/>
            </a:endParaRPr>
          </a:p>
          <a:p>
            <a:r>
              <a:rPr lang="en-GB" sz="1100" dirty="0">
                <a:solidFill>
                  <a:schemeClr val="bg1"/>
                </a:solidFill>
                <a:latin typeface="Arial" panose="020B0604020202020204" pitchFamily="34" charset="0"/>
                <a:cs typeface="Arial" panose="020B0604020202020204" pitchFamily="34" charset="0"/>
                <a:hlinkClick r:id="rId6">
                  <a:extLst>
                    <a:ext uri="{A12FA001-AC4F-418D-AE19-62706E023703}">
                      <ahyp:hlinkClr xmlns:ahyp="http://schemas.microsoft.com/office/drawing/2018/hyperlinkcolor" val="tx"/>
                    </a:ext>
                  </a:extLst>
                </a:hlinkClick>
              </a:rPr>
              <a:t>https://www.youtube.com/channel/UCjJjavV8vOmu49a3vxPaWtQ</a:t>
            </a:r>
            <a:endParaRPr lang="en-GB" sz="1100" dirty="0">
              <a:solidFill>
                <a:schemeClr val="bg1"/>
              </a:solidFill>
              <a:latin typeface="Arial" panose="020B0604020202020204" pitchFamily="34" charset="0"/>
              <a:cs typeface="Arial" panose="020B0604020202020204" pitchFamily="34" charset="0"/>
            </a:endParaRPr>
          </a:p>
          <a:p>
            <a:r>
              <a:rPr lang="en-GB" sz="1100" dirty="0">
                <a:solidFill>
                  <a:schemeClr val="bg1"/>
                </a:solidFill>
                <a:latin typeface="Arial" panose="020B0604020202020204" pitchFamily="34" charset="0"/>
                <a:cs typeface="Arial" panose="020B0604020202020204" pitchFamily="34" charset="0"/>
                <a:hlinkClick r:id="rId7">
                  <a:extLst>
                    <a:ext uri="{A12FA001-AC4F-418D-AE19-62706E023703}">
                      <ahyp:hlinkClr xmlns:ahyp="http://schemas.microsoft.com/office/drawing/2018/hyperlinkcolor" val="tx"/>
                    </a:ext>
                  </a:extLst>
                </a:hlinkClick>
              </a:rPr>
              <a:t>https://dylanbeattie.net/</a:t>
            </a:r>
            <a:endParaRPr lang="en-GB" sz="1100" dirty="0">
              <a:solidFill>
                <a:schemeClr val="bg1"/>
              </a:solidFill>
              <a:latin typeface="Arial" panose="020B0604020202020204" pitchFamily="34" charset="0"/>
              <a:cs typeface="Arial" panose="020B0604020202020204" pitchFamily="34" charset="0"/>
            </a:endParaRPr>
          </a:p>
          <a:p>
            <a:r>
              <a:rPr lang="en-GB" sz="1100" dirty="0">
                <a:solidFill>
                  <a:schemeClr val="bg1"/>
                </a:solidFill>
                <a:latin typeface="Arial" panose="020B0604020202020204" pitchFamily="34" charset="0"/>
                <a:cs typeface="Arial" panose="020B0604020202020204" pitchFamily="34" charset="0"/>
                <a:hlinkClick r:id="rId8">
                  <a:extLst>
                    <a:ext uri="{A12FA001-AC4F-418D-AE19-62706E023703}">
                      <ahyp:hlinkClr xmlns:ahyp="http://schemas.microsoft.com/office/drawing/2018/hyperlinkcolor" val="tx"/>
                    </a:ext>
                  </a:extLst>
                </a:hlinkClick>
              </a:rPr>
              <a:t>https://twitter.com/dylanbeattie</a:t>
            </a:r>
            <a:endParaRPr lang="en-GB" sz="1100" dirty="0">
              <a:solidFill>
                <a:schemeClr val="bg1"/>
              </a:solidFill>
              <a:latin typeface="Arial" panose="020B0604020202020204" pitchFamily="34" charset="0"/>
              <a:cs typeface="Arial" panose="020B0604020202020204" pitchFamily="34" charset="0"/>
            </a:endParaRPr>
          </a:p>
          <a:p>
            <a:endParaRPr lang="en-GB" sz="1100" dirty="0">
              <a:solidFill>
                <a:schemeClr val="bg1"/>
              </a:solidFill>
              <a:latin typeface="Arial" panose="020B0604020202020204" pitchFamily="34" charset="0"/>
              <a:cs typeface="Arial" panose="020B0604020202020204" pitchFamily="34" charset="0"/>
            </a:endParaRPr>
          </a:p>
          <a:p>
            <a:r>
              <a:rPr lang="en-GB" sz="1100" dirty="0">
                <a:solidFill>
                  <a:schemeClr val="bg1"/>
                </a:solidFill>
                <a:latin typeface="Arial" panose="020B0604020202020204" pitchFamily="34" charset="0"/>
                <a:cs typeface="Arial" panose="020B0604020202020204" pitchFamily="34" charset="0"/>
                <a:hlinkClick r:id="rId9">
                  <a:extLst>
                    <a:ext uri="{A12FA001-AC4F-418D-AE19-62706E023703}">
                      <ahyp:hlinkClr xmlns:ahyp="http://schemas.microsoft.com/office/drawing/2018/hyperlinkcolor" val="tx"/>
                    </a:ext>
                  </a:extLst>
                </a:hlinkClick>
              </a:rPr>
              <a:t>https://www.youtube.com/watch?v=KrZHPOeOxQQ</a:t>
            </a:r>
            <a:endParaRPr lang="en-GB" sz="1100" dirty="0">
              <a:solidFill>
                <a:schemeClr val="bg1"/>
              </a:solidFill>
              <a:latin typeface="Arial" panose="020B0604020202020204" pitchFamily="34" charset="0"/>
              <a:cs typeface="Arial" panose="020B0604020202020204" pitchFamily="34" charset="0"/>
            </a:endParaRPr>
          </a:p>
          <a:p>
            <a:r>
              <a:rPr lang="en-GB" sz="1100" dirty="0">
                <a:solidFill>
                  <a:schemeClr val="bg1"/>
                </a:solidFill>
                <a:latin typeface="Arial" panose="020B0604020202020204" pitchFamily="34" charset="0"/>
                <a:cs typeface="Arial" panose="020B0604020202020204" pitchFamily="34" charset="0"/>
                <a:hlinkClick r:id="rId10">
                  <a:extLst>
                    <a:ext uri="{A12FA001-AC4F-418D-AE19-62706E023703}">
                      <ahyp:hlinkClr xmlns:ahyp="http://schemas.microsoft.com/office/drawing/2018/hyperlinkcolor" val="tx"/>
                    </a:ext>
                  </a:extLst>
                </a:hlinkClick>
              </a:rPr>
              <a:t>https://en.wikipedia.org/wiki/You_Give_Love_a_Bad_Name</a:t>
            </a:r>
            <a:endParaRPr lang="en-GB" sz="1100" dirty="0">
              <a:solidFill>
                <a:schemeClr val="bg1"/>
              </a:solidFill>
              <a:latin typeface="Arial" panose="020B0604020202020204" pitchFamily="34" charset="0"/>
              <a:cs typeface="Arial" panose="020B0604020202020204" pitchFamily="34" charset="0"/>
            </a:endParaRPr>
          </a:p>
          <a:p>
            <a:r>
              <a:rPr lang="en-GB" sz="1100" dirty="0">
                <a:solidFill>
                  <a:schemeClr val="bg1"/>
                </a:solidFill>
                <a:latin typeface="Arial" panose="020B0604020202020204" pitchFamily="34" charset="0"/>
                <a:cs typeface="Arial" panose="020B0604020202020204" pitchFamily="34" charset="0"/>
                <a:hlinkClick r:id="rId11">
                  <a:extLst>
                    <a:ext uri="{A12FA001-AC4F-418D-AE19-62706E023703}">
                      <ahyp:hlinkClr xmlns:ahyp="http://schemas.microsoft.com/office/drawing/2018/hyperlinkcolor" val="tx"/>
                    </a:ext>
                  </a:extLst>
                </a:hlinkClick>
              </a:rPr>
              <a:t>https://en.wikipedia.org/wiki/Bon_Jovi</a:t>
            </a:r>
            <a:endParaRPr lang="en-GB" sz="1100" dirty="0">
              <a:solidFill>
                <a:schemeClr val="bg1"/>
              </a:solidFill>
              <a:latin typeface="Arial" panose="020B0604020202020204" pitchFamily="34" charset="0"/>
              <a:cs typeface="Arial" panose="020B0604020202020204" pitchFamily="34" charset="0"/>
            </a:endParaRPr>
          </a:p>
          <a:p>
            <a:endParaRPr lang="en-GB" sz="1100" dirty="0">
              <a:solidFill>
                <a:schemeClr val="bg1"/>
              </a:solidFill>
              <a:latin typeface="Arial" panose="020B0604020202020204" pitchFamily="34" charset="0"/>
              <a:cs typeface="Arial" panose="020B0604020202020204" pitchFamily="34" charset="0"/>
            </a:endParaRPr>
          </a:p>
        </p:txBody>
      </p:sp>
      <p:pic>
        <p:nvPicPr>
          <p:cNvPr id="7" name="Picture 6" descr="Qr code&#10;&#10;Description automatically generated">
            <a:extLst>
              <a:ext uri="{FF2B5EF4-FFF2-40B4-BE49-F238E27FC236}">
                <a16:creationId xmlns:a16="http://schemas.microsoft.com/office/drawing/2014/main" id="{4C40544E-DF61-7E40-8BAD-A190C67F1450}"/>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008590" y="4038600"/>
            <a:ext cx="2590800" cy="2590800"/>
          </a:xfrm>
          <a:prstGeom prst="rect">
            <a:avLst/>
          </a:prstGeom>
        </p:spPr>
      </p:pic>
    </p:spTree>
    <p:extLst>
      <p:ext uri="{BB962C8B-B14F-4D97-AF65-F5344CB8AC3E}">
        <p14:creationId xmlns:p14="http://schemas.microsoft.com/office/powerpoint/2010/main" val="5937318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ctrTitle"/>
          </p:nvPr>
        </p:nvSpPr>
        <p:spPr>
          <a:xfrm>
            <a:off x="3785524" y="2889985"/>
            <a:ext cx="4620952" cy="1078029"/>
          </a:xfrm>
        </p:spPr>
        <p:txBody>
          <a:bodyPr>
            <a:normAutofit/>
          </a:bodyPr>
          <a:lstStyle/>
          <a:p>
            <a:r>
              <a:rPr lang="en-US" dirty="0">
                <a:solidFill>
                  <a:schemeClr val="bg1"/>
                </a:solidFill>
                <a:latin typeface="HelveticaNeueLT Pro 45 Lt" panose="020B0403020202020204" pitchFamily="34" charset="0"/>
              </a:rPr>
              <a:t>THANK YOU</a:t>
            </a:r>
            <a:endParaRPr lang="bg-BG" dirty="0">
              <a:solidFill>
                <a:schemeClr val="bg1"/>
              </a:solidFill>
            </a:endParaRPr>
          </a:p>
        </p:txBody>
      </p:sp>
      <p:pic>
        <p:nvPicPr>
          <p:cNvPr id="4" name="Picture 3">
            <a:extLst>
              <a:ext uri="{FF2B5EF4-FFF2-40B4-BE49-F238E27FC236}">
                <a16:creationId xmlns:a16="http://schemas.microsoft.com/office/drawing/2014/main" id="{BAB0739F-190E-C84E-90D4-294CD4AFB9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77957" y="-614027"/>
            <a:ext cx="2062026" cy="2742743"/>
          </a:xfrm>
          <a:prstGeom prst="rect">
            <a:avLst/>
          </a:prstGeom>
        </p:spPr>
      </p:pic>
    </p:spTree>
    <p:extLst>
      <p:ext uri="{BB962C8B-B14F-4D97-AF65-F5344CB8AC3E}">
        <p14:creationId xmlns:p14="http://schemas.microsoft.com/office/powerpoint/2010/main" val="13902667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1">
            <a:extLst>
              <a:ext uri="{FF2B5EF4-FFF2-40B4-BE49-F238E27FC236}">
                <a16:creationId xmlns:a16="http://schemas.microsoft.com/office/drawing/2014/main" id="{A7F4EC96-A3CC-0349-9A2C-472D7082F62D}"/>
              </a:ext>
            </a:extLst>
          </p:cNvPr>
          <p:cNvSpPr txBox="1">
            <a:spLocks/>
          </p:cNvSpPr>
          <p:nvPr/>
        </p:nvSpPr>
        <p:spPr>
          <a:xfrm>
            <a:off x="0" y="0"/>
            <a:ext cx="5647113" cy="1044488"/>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dirty="0">
                <a:solidFill>
                  <a:srgbClr val="3B0043"/>
                </a:solidFill>
                <a:latin typeface="HelveticaNeueLT Pro 45 Lt" panose="020B0403020202020204" pitchFamily="34" charset="0"/>
              </a:rPr>
              <a:t>SIDE NOTE</a:t>
            </a:r>
            <a:endParaRPr lang="bg-BG" dirty="0">
              <a:solidFill>
                <a:srgbClr val="3B0043"/>
              </a:solidFill>
            </a:endParaRPr>
          </a:p>
        </p:txBody>
      </p:sp>
      <p:pic>
        <p:nvPicPr>
          <p:cNvPr id="27" name="Picture 26" descr="Diagram&#10;&#10;Description automatically generated">
            <a:extLst>
              <a:ext uri="{FF2B5EF4-FFF2-40B4-BE49-F238E27FC236}">
                <a16:creationId xmlns:a16="http://schemas.microsoft.com/office/drawing/2014/main" id="{4C84028C-5C74-424C-85B8-ED884EDEC463}"/>
              </a:ext>
            </a:extLst>
          </p:cNvPr>
          <p:cNvPicPr>
            <a:picLocks noChangeAspect="1"/>
          </p:cNvPicPr>
          <p:nvPr/>
        </p:nvPicPr>
        <p:blipFill>
          <a:blip r:embed="rId3"/>
          <a:stretch>
            <a:fillRect/>
          </a:stretch>
        </p:blipFill>
        <p:spPr>
          <a:xfrm>
            <a:off x="523760" y="1544147"/>
            <a:ext cx="7436010" cy="4647507"/>
          </a:xfrm>
          <a:prstGeom prst="rect">
            <a:avLst/>
          </a:prstGeom>
        </p:spPr>
      </p:pic>
      <p:sp>
        <p:nvSpPr>
          <p:cNvPr id="28" name="Textplatzhalter 8">
            <a:extLst>
              <a:ext uri="{FF2B5EF4-FFF2-40B4-BE49-F238E27FC236}">
                <a16:creationId xmlns:a16="http://schemas.microsoft.com/office/drawing/2014/main" id="{B5D7E531-BF6A-C142-9D2B-4C6C9E8EB1E3}"/>
              </a:ext>
            </a:extLst>
          </p:cNvPr>
          <p:cNvSpPr txBox="1">
            <a:spLocks/>
          </p:cNvSpPr>
          <p:nvPr/>
        </p:nvSpPr>
        <p:spPr bwMode="gray">
          <a:xfrm>
            <a:off x="8303030" y="2084646"/>
            <a:ext cx="3073169" cy="40533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900" dirty="0">
                <a:solidFill>
                  <a:srgbClr val="3B0043"/>
                </a:solidFill>
                <a:latin typeface="Arial" panose="020B0604020202020204" pitchFamily="34" charset="0"/>
                <a:cs typeface="Arial" panose="020B0604020202020204" pitchFamily="34" charset="0"/>
                <a:hlinkClick r:id="rId4">
                  <a:extLst>
                    <a:ext uri="{A12FA001-AC4F-418D-AE19-62706E023703}">
                      <ahyp:hlinkClr xmlns:ahyp="http://schemas.microsoft.com/office/drawing/2018/hyperlinkcolor" val="tx"/>
                    </a:ext>
                  </a:extLst>
                </a:hlinkClick>
              </a:rPr>
              <a:t>https://www.euronatur.org/en/what-we-do/endangered-species/wolf/wolves-in-europe/</a:t>
            </a:r>
            <a:endParaRPr lang="en-GB" sz="900" dirty="0">
              <a:solidFill>
                <a:srgbClr val="3B0043"/>
              </a:solidFill>
              <a:latin typeface="Arial" panose="020B0604020202020204" pitchFamily="34" charset="0"/>
              <a:cs typeface="Arial" panose="020B0604020202020204" pitchFamily="34" charset="0"/>
            </a:endParaRPr>
          </a:p>
          <a:p>
            <a:endParaRPr lang="en-GB" sz="900" dirty="0">
              <a:solidFill>
                <a:srgbClr val="3B0043"/>
              </a:solidFill>
              <a:latin typeface="Arial" panose="020B0604020202020204" pitchFamily="34" charset="0"/>
              <a:cs typeface="Arial" panose="020B0604020202020204" pitchFamily="34" charset="0"/>
            </a:endParaRPr>
          </a:p>
        </p:txBody>
      </p:sp>
      <p:pic>
        <p:nvPicPr>
          <p:cNvPr id="29" name="Picture 28">
            <a:extLst>
              <a:ext uri="{FF2B5EF4-FFF2-40B4-BE49-F238E27FC236}">
                <a16:creationId xmlns:a16="http://schemas.microsoft.com/office/drawing/2014/main" id="{EB51B461-0ECF-4745-8BEC-E5A4B9CF89CF}"/>
              </a:ext>
            </a:extLst>
          </p:cNvPr>
          <p:cNvPicPr>
            <a:picLocks noChangeAspect="1"/>
          </p:cNvPicPr>
          <p:nvPr/>
        </p:nvPicPr>
        <p:blipFill>
          <a:blip r:embed="rId5"/>
          <a:stretch>
            <a:fillRect/>
          </a:stretch>
        </p:blipFill>
        <p:spPr>
          <a:xfrm>
            <a:off x="8388635" y="1659792"/>
            <a:ext cx="2309732" cy="261928"/>
          </a:xfrm>
          <a:prstGeom prst="rect">
            <a:avLst/>
          </a:prstGeom>
        </p:spPr>
      </p:pic>
      <p:pic>
        <p:nvPicPr>
          <p:cNvPr id="30" name="Picture 29" descr="A picture containing text, newspaper, screenshot&#10;&#10;Description automatically generated">
            <a:extLst>
              <a:ext uri="{FF2B5EF4-FFF2-40B4-BE49-F238E27FC236}">
                <a16:creationId xmlns:a16="http://schemas.microsoft.com/office/drawing/2014/main" id="{6D65D058-28F5-F94D-92D6-05CC3F74E763}"/>
              </a:ext>
            </a:extLst>
          </p:cNvPr>
          <p:cNvPicPr>
            <a:picLocks noChangeAspect="1"/>
          </p:cNvPicPr>
          <p:nvPr/>
        </p:nvPicPr>
        <p:blipFill>
          <a:blip r:embed="rId6"/>
          <a:stretch>
            <a:fillRect/>
          </a:stretch>
        </p:blipFill>
        <p:spPr>
          <a:xfrm>
            <a:off x="8564200" y="4314552"/>
            <a:ext cx="1190583" cy="1371552"/>
          </a:xfrm>
          <a:prstGeom prst="rect">
            <a:avLst/>
          </a:prstGeom>
        </p:spPr>
      </p:pic>
      <p:pic>
        <p:nvPicPr>
          <p:cNvPr id="31" name="Picture 30" descr="A picture containing text, newspaper, screenshot, receipt&#10;&#10;Description automatically generated">
            <a:extLst>
              <a:ext uri="{FF2B5EF4-FFF2-40B4-BE49-F238E27FC236}">
                <a16:creationId xmlns:a16="http://schemas.microsoft.com/office/drawing/2014/main" id="{51415A17-6EEF-FC43-BED9-C3E7FFE12377}"/>
              </a:ext>
            </a:extLst>
          </p:cNvPr>
          <p:cNvPicPr>
            <a:picLocks noChangeAspect="1"/>
          </p:cNvPicPr>
          <p:nvPr/>
        </p:nvPicPr>
        <p:blipFill>
          <a:blip r:embed="rId7"/>
          <a:stretch>
            <a:fillRect/>
          </a:stretch>
        </p:blipFill>
        <p:spPr>
          <a:xfrm>
            <a:off x="9244324" y="2652904"/>
            <a:ext cx="1190583" cy="1371552"/>
          </a:xfrm>
          <a:prstGeom prst="rect">
            <a:avLst/>
          </a:prstGeom>
        </p:spPr>
      </p:pic>
      <p:pic>
        <p:nvPicPr>
          <p:cNvPr id="32" name="Picture 31" descr="Shape&#10;&#10;Description automatically generated with low confidence">
            <a:extLst>
              <a:ext uri="{FF2B5EF4-FFF2-40B4-BE49-F238E27FC236}">
                <a16:creationId xmlns:a16="http://schemas.microsoft.com/office/drawing/2014/main" id="{6FF5963E-04F7-1D47-AF70-5F0D5F2DB6ED}"/>
              </a:ext>
            </a:extLst>
          </p:cNvPr>
          <p:cNvPicPr>
            <a:picLocks noChangeAspect="1"/>
          </p:cNvPicPr>
          <p:nvPr/>
        </p:nvPicPr>
        <p:blipFill>
          <a:blip r:embed="rId8"/>
          <a:stretch>
            <a:fillRect/>
          </a:stretch>
        </p:blipFill>
        <p:spPr>
          <a:xfrm>
            <a:off x="11046667" y="0"/>
            <a:ext cx="1145333" cy="753227"/>
          </a:xfrm>
          <a:prstGeom prst="rect">
            <a:avLst/>
          </a:prstGeom>
        </p:spPr>
      </p:pic>
    </p:spTree>
    <p:extLst>
      <p:ext uri="{BB962C8B-B14F-4D97-AF65-F5344CB8AC3E}">
        <p14:creationId xmlns:p14="http://schemas.microsoft.com/office/powerpoint/2010/main" val="2630934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additive="base">
                                        <p:cTn id="7" dur="500" fill="hold"/>
                                        <p:tgtEl>
                                          <p:spTgt spid="31"/>
                                        </p:tgtEl>
                                        <p:attrNameLst>
                                          <p:attrName>ppt_x</p:attrName>
                                        </p:attrNameLst>
                                      </p:cBhvr>
                                      <p:tavLst>
                                        <p:tav tm="0">
                                          <p:val>
                                            <p:strVal val="0-#ppt_w/2"/>
                                          </p:val>
                                        </p:tav>
                                        <p:tav tm="100000">
                                          <p:val>
                                            <p:strVal val="#ppt_x"/>
                                          </p:val>
                                        </p:tav>
                                      </p:tavLst>
                                    </p:anim>
                                    <p:anim calcmode="lin" valueType="num">
                                      <p:cBhvr additive="base">
                                        <p:cTn id="8" dur="500" fill="hold"/>
                                        <p:tgtEl>
                                          <p:spTgt spid="31"/>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30"/>
                                        </p:tgtEl>
                                        <p:attrNameLst>
                                          <p:attrName>style.visibility</p:attrName>
                                        </p:attrNameLst>
                                      </p:cBhvr>
                                      <p:to>
                                        <p:strVal val="visible"/>
                                      </p:to>
                                    </p:set>
                                    <p:anim calcmode="lin" valueType="num">
                                      <p:cBhvr additive="base">
                                        <p:cTn id="13" dur="500" fill="hold"/>
                                        <p:tgtEl>
                                          <p:spTgt spid="30"/>
                                        </p:tgtEl>
                                        <p:attrNameLst>
                                          <p:attrName>ppt_x</p:attrName>
                                        </p:attrNameLst>
                                      </p:cBhvr>
                                      <p:tavLst>
                                        <p:tav tm="0">
                                          <p:val>
                                            <p:strVal val="0-#ppt_w/2"/>
                                          </p:val>
                                        </p:tav>
                                        <p:tav tm="100000">
                                          <p:val>
                                            <p:strVal val="#ppt_x"/>
                                          </p:val>
                                        </p:tav>
                                      </p:tavLst>
                                    </p:anim>
                                    <p:anim calcmode="lin" valueType="num">
                                      <p:cBhvr additive="base">
                                        <p:cTn id="14" dur="500" fill="hold"/>
                                        <p:tgtEl>
                                          <p:spTgt spid="30"/>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27"/>
                                        </p:tgtEl>
                                        <p:attrNameLst>
                                          <p:attrName>style.visibility</p:attrName>
                                        </p:attrNameLst>
                                      </p:cBhvr>
                                      <p:to>
                                        <p:strVal val="visible"/>
                                      </p:to>
                                    </p:set>
                                    <p:anim calcmode="lin" valueType="num">
                                      <p:cBhvr additive="base">
                                        <p:cTn id="19" dur="500" fill="hold"/>
                                        <p:tgtEl>
                                          <p:spTgt spid="27"/>
                                        </p:tgtEl>
                                        <p:attrNameLst>
                                          <p:attrName>ppt_x</p:attrName>
                                        </p:attrNameLst>
                                      </p:cBhvr>
                                      <p:tavLst>
                                        <p:tav tm="0">
                                          <p:val>
                                            <p:strVal val="0-#ppt_w/2"/>
                                          </p:val>
                                        </p:tav>
                                        <p:tav tm="100000">
                                          <p:val>
                                            <p:strVal val="#ppt_x"/>
                                          </p:val>
                                        </p:tav>
                                      </p:tavLst>
                                    </p:anim>
                                    <p:anim calcmode="lin" valueType="num">
                                      <p:cBhvr additive="base">
                                        <p:cTn id="20" dur="500" fill="hold"/>
                                        <p:tgtEl>
                                          <p:spTgt spid="27"/>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29"/>
                                        </p:tgtEl>
                                        <p:attrNameLst>
                                          <p:attrName>style.visibility</p:attrName>
                                        </p:attrNameLst>
                                      </p:cBhvr>
                                      <p:to>
                                        <p:strVal val="visible"/>
                                      </p:to>
                                    </p:set>
                                    <p:anim calcmode="lin" valueType="num">
                                      <p:cBhvr additive="base">
                                        <p:cTn id="25" dur="500" fill="hold"/>
                                        <p:tgtEl>
                                          <p:spTgt spid="29"/>
                                        </p:tgtEl>
                                        <p:attrNameLst>
                                          <p:attrName>ppt_x</p:attrName>
                                        </p:attrNameLst>
                                      </p:cBhvr>
                                      <p:tavLst>
                                        <p:tav tm="0">
                                          <p:val>
                                            <p:strVal val="0-#ppt_w/2"/>
                                          </p:val>
                                        </p:tav>
                                        <p:tav tm="100000">
                                          <p:val>
                                            <p:strVal val="#ppt_x"/>
                                          </p:val>
                                        </p:tav>
                                      </p:tavLst>
                                    </p:anim>
                                    <p:anim calcmode="lin" valueType="num">
                                      <p:cBhvr additive="base">
                                        <p:cTn id="26" dur="500" fill="hold"/>
                                        <p:tgtEl>
                                          <p:spTgt spid="29"/>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28"/>
                                        </p:tgtEl>
                                        <p:attrNameLst>
                                          <p:attrName>style.visibility</p:attrName>
                                        </p:attrNameLst>
                                      </p:cBhvr>
                                      <p:to>
                                        <p:strVal val="visible"/>
                                      </p:to>
                                    </p:set>
                                    <p:anim calcmode="lin" valueType="num">
                                      <p:cBhvr additive="base">
                                        <p:cTn id="31" dur="500" fill="hold"/>
                                        <p:tgtEl>
                                          <p:spTgt spid="28"/>
                                        </p:tgtEl>
                                        <p:attrNameLst>
                                          <p:attrName>ppt_x</p:attrName>
                                        </p:attrNameLst>
                                      </p:cBhvr>
                                      <p:tavLst>
                                        <p:tav tm="0">
                                          <p:val>
                                            <p:strVal val="0-#ppt_w/2"/>
                                          </p:val>
                                        </p:tav>
                                        <p:tav tm="100000">
                                          <p:val>
                                            <p:strVal val="#ppt_x"/>
                                          </p:val>
                                        </p:tav>
                                      </p:tavLst>
                                    </p:anim>
                                    <p:anim calcmode="lin" valueType="num">
                                      <p:cBhvr additive="base">
                                        <p:cTn id="32" dur="500" fill="hold"/>
                                        <p:tgtEl>
                                          <p:spTgt spid="2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6DA022D-3382-BA4E-9E1E-F98899E2A515}"/>
              </a:ext>
            </a:extLst>
          </p:cNvPr>
          <p:cNvSpPr txBox="1"/>
          <p:nvPr/>
        </p:nvSpPr>
        <p:spPr bwMode="gray">
          <a:xfrm>
            <a:off x="854949" y="6519963"/>
            <a:ext cx="0" cy="0"/>
          </a:xfrm>
          <a:prstGeom prst="rect">
            <a:avLst/>
          </a:prstGeom>
          <a:noFill/>
        </p:spPr>
        <p:txBody>
          <a:bodyPr wrap="none" lIns="0" tIns="0" rIns="0" bIns="0" rtlCol="0">
            <a:noAutofit/>
          </a:bodyPr>
          <a:lstStyle/>
          <a:p>
            <a:pPr marL="285740" indent="-285740">
              <a:spcAft>
                <a:spcPts val="600"/>
              </a:spcAft>
              <a:buClr>
                <a:schemeClr val="accent1"/>
              </a:buClr>
              <a:buFont typeface="Wingdings" panose="05000000000000000000" pitchFamily="2" charset="2"/>
              <a:buChar char="§"/>
            </a:pPr>
            <a:endParaRPr lang="en-GB" sz="1600" dirty="0" err="1"/>
          </a:p>
        </p:txBody>
      </p:sp>
      <p:sp>
        <p:nvSpPr>
          <p:cNvPr id="10" name="TextBox 9">
            <a:extLst>
              <a:ext uri="{FF2B5EF4-FFF2-40B4-BE49-F238E27FC236}">
                <a16:creationId xmlns:a16="http://schemas.microsoft.com/office/drawing/2014/main" id="{5E7EC98B-BBB4-8547-B769-3992B4129A07}"/>
              </a:ext>
            </a:extLst>
          </p:cNvPr>
          <p:cNvSpPr txBox="1"/>
          <p:nvPr/>
        </p:nvSpPr>
        <p:spPr bwMode="gray">
          <a:xfrm>
            <a:off x="1004029" y="6500084"/>
            <a:ext cx="0" cy="0"/>
          </a:xfrm>
          <a:prstGeom prst="rect">
            <a:avLst/>
          </a:prstGeom>
          <a:noFill/>
        </p:spPr>
        <p:txBody>
          <a:bodyPr wrap="none" lIns="0" tIns="0" rIns="0" bIns="0" rtlCol="0">
            <a:noAutofit/>
          </a:bodyPr>
          <a:lstStyle/>
          <a:p>
            <a:pPr marL="285740" indent="-285740">
              <a:spcAft>
                <a:spcPts val="600"/>
              </a:spcAft>
              <a:buClr>
                <a:schemeClr val="accent1"/>
              </a:buClr>
              <a:buFont typeface="Wingdings" panose="05000000000000000000" pitchFamily="2" charset="2"/>
              <a:buChar char="§"/>
            </a:pPr>
            <a:endParaRPr lang="en-GB" sz="1600" dirty="0" err="1"/>
          </a:p>
        </p:txBody>
      </p:sp>
      <p:sp>
        <p:nvSpPr>
          <p:cNvPr id="11" name="Rectangle 10">
            <a:extLst>
              <a:ext uri="{FF2B5EF4-FFF2-40B4-BE49-F238E27FC236}">
                <a16:creationId xmlns:a16="http://schemas.microsoft.com/office/drawing/2014/main" id="{FD227263-4218-5046-81BE-0D630F960329}"/>
              </a:ext>
            </a:extLst>
          </p:cNvPr>
          <p:cNvSpPr/>
          <p:nvPr/>
        </p:nvSpPr>
        <p:spPr bwMode="gray">
          <a:xfrm>
            <a:off x="-96472" y="-12860"/>
            <a:ext cx="12384943" cy="6870741"/>
          </a:xfrm>
          <a:prstGeom prst="rect">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solidFill>
                <a:schemeClr val="tx1"/>
              </a:solidFill>
            </a:endParaRPr>
          </a:p>
        </p:txBody>
      </p:sp>
    </p:spTree>
    <p:extLst>
      <p:ext uri="{BB962C8B-B14F-4D97-AF65-F5344CB8AC3E}">
        <p14:creationId xmlns:p14="http://schemas.microsoft.com/office/powerpoint/2010/main" val="5644843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D39178C-7799-F14A-A769-6E12E10CABDC}"/>
              </a:ext>
            </a:extLst>
          </p:cNvPr>
          <p:cNvSpPr txBox="1">
            <a:spLocks/>
          </p:cNvSpPr>
          <p:nvPr/>
        </p:nvSpPr>
        <p:spPr>
          <a:xfrm>
            <a:off x="0" y="0"/>
            <a:ext cx="5647113" cy="1044488"/>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dirty="0">
                <a:solidFill>
                  <a:srgbClr val="3B0043"/>
                </a:solidFill>
                <a:latin typeface="HelveticaNeueLT Pro 45 Lt" panose="020B0403020202020204" pitchFamily="34" charset="0"/>
              </a:rPr>
              <a:t>API</a:t>
            </a:r>
            <a:endParaRPr lang="bg-BG" dirty="0">
              <a:solidFill>
                <a:srgbClr val="3B0043"/>
              </a:solidFill>
            </a:endParaRPr>
          </a:p>
        </p:txBody>
      </p:sp>
      <p:cxnSp>
        <p:nvCxnSpPr>
          <p:cNvPr id="6" name="Elbow Connector 5">
            <a:extLst>
              <a:ext uri="{FF2B5EF4-FFF2-40B4-BE49-F238E27FC236}">
                <a16:creationId xmlns:a16="http://schemas.microsoft.com/office/drawing/2014/main" id="{777B7D0E-3DA3-E947-B634-CC06E3C28E8C}"/>
              </a:ext>
            </a:extLst>
          </p:cNvPr>
          <p:cNvCxnSpPr>
            <a:cxnSpLocks/>
            <a:stCxn id="9" idx="3"/>
            <a:endCxn id="11" idx="1"/>
          </p:cNvCxnSpPr>
          <p:nvPr/>
        </p:nvCxnSpPr>
        <p:spPr>
          <a:xfrm flipV="1">
            <a:off x="4441816" y="2997608"/>
            <a:ext cx="2034316" cy="525506"/>
          </a:xfrm>
          <a:prstGeom prst="bentConnector3">
            <a:avLst>
              <a:gd name="adj1" fmla="val 50000"/>
            </a:avLst>
          </a:prstGeom>
          <a:ln w="38100">
            <a:solidFill>
              <a:schemeClr val="tx1"/>
            </a:solidFill>
            <a:prstDash val="lgDash"/>
          </a:ln>
        </p:spPr>
        <p:style>
          <a:lnRef idx="1">
            <a:schemeClr val="accent1"/>
          </a:lnRef>
          <a:fillRef idx="0">
            <a:schemeClr val="accent1"/>
          </a:fillRef>
          <a:effectRef idx="0">
            <a:schemeClr val="accent1"/>
          </a:effectRef>
          <a:fontRef idx="minor">
            <a:schemeClr val="tx1"/>
          </a:fontRef>
        </p:style>
      </p:cxnSp>
      <p:sp>
        <p:nvSpPr>
          <p:cNvPr id="7" name="Textplatzhalter 8">
            <a:extLst>
              <a:ext uri="{FF2B5EF4-FFF2-40B4-BE49-F238E27FC236}">
                <a16:creationId xmlns:a16="http://schemas.microsoft.com/office/drawing/2014/main" id="{4FFD4FC4-EF1A-BA44-847D-A35378DAE4E1}"/>
              </a:ext>
            </a:extLst>
          </p:cNvPr>
          <p:cNvSpPr txBox="1">
            <a:spLocks/>
          </p:cNvSpPr>
          <p:nvPr/>
        </p:nvSpPr>
        <p:spPr bwMode="gray">
          <a:xfrm>
            <a:off x="3771502" y="1831652"/>
            <a:ext cx="4648995" cy="31998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1400" i="1" dirty="0">
                <a:solidFill>
                  <a:srgbClr val="3B0043"/>
                </a:solidFill>
                <a:latin typeface="Arial" panose="020B0604020202020204" pitchFamily="34" charset="0"/>
                <a:cs typeface="Arial" panose="020B0604020202020204" pitchFamily="34" charset="0"/>
              </a:rPr>
              <a:t>Application Programming Interface - API</a:t>
            </a:r>
          </a:p>
        </p:txBody>
      </p:sp>
      <p:sp>
        <p:nvSpPr>
          <p:cNvPr id="8" name="Rectangle 7">
            <a:extLst>
              <a:ext uri="{FF2B5EF4-FFF2-40B4-BE49-F238E27FC236}">
                <a16:creationId xmlns:a16="http://schemas.microsoft.com/office/drawing/2014/main" id="{842A4923-A0C6-C94E-9E93-B4D1098139C4}"/>
              </a:ext>
            </a:extLst>
          </p:cNvPr>
          <p:cNvSpPr/>
          <p:nvPr/>
        </p:nvSpPr>
        <p:spPr>
          <a:xfrm>
            <a:off x="3748750" y="3292862"/>
            <a:ext cx="642381" cy="440856"/>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solidFill>
                <a:srgbClr val="3B0043"/>
              </a:solidFill>
            </a:endParaRPr>
          </a:p>
        </p:txBody>
      </p:sp>
      <p:sp>
        <p:nvSpPr>
          <p:cNvPr id="9" name="TextBox 8">
            <a:extLst>
              <a:ext uri="{FF2B5EF4-FFF2-40B4-BE49-F238E27FC236}">
                <a16:creationId xmlns:a16="http://schemas.microsoft.com/office/drawing/2014/main" id="{3D1AEA90-2005-5440-A7BB-B6D502AD7DE4}"/>
              </a:ext>
            </a:extLst>
          </p:cNvPr>
          <p:cNvSpPr txBox="1"/>
          <p:nvPr/>
        </p:nvSpPr>
        <p:spPr>
          <a:xfrm>
            <a:off x="3698064" y="3338448"/>
            <a:ext cx="743752" cy="369332"/>
          </a:xfrm>
          <a:prstGeom prst="rect">
            <a:avLst/>
          </a:prstGeom>
          <a:noFill/>
        </p:spPr>
        <p:txBody>
          <a:bodyPr wrap="square" rtlCol="0">
            <a:spAutoFit/>
          </a:bodyPr>
          <a:lstStyle/>
          <a:p>
            <a:pPr algn="ctr"/>
            <a:r>
              <a:rPr lang="en-GB" sz="1800" b="1" dirty="0">
                <a:solidFill>
                  <a:srgbClr val="3B0043"/>
                </a:solidFill>
              </a:rPr>
              <a:t>{API}</a:t>
            </a:r>
          </a:p>
        </p:txBody>
      </p:sp>
      <p:sp>
        <p:nvSpPr>
          <p:cNvPr id="10" name="Rectangle 9">
            <a:extLst>
              <a:ext uri="{FF2B5EF4-FFF2-40B4-BE49-F238E27FC236}">
                <a16:creationId xmlns:a16="http://schemas.microsoft.com/office/drawing/2014/main" id="{5DD5A40F-806B-CD40-97E9-CD5BD640DBA3}"/>
              </a:ext>
            </a:extLst>
          </p:cNvPr>
          <p:cNvSpPr/>
          <p:nvPr/>
        </p:nvSpPr>
        <p:spPr>
          <a:xfrm>
            <a:off x="6526818" y="2767356"/>
            <a:ext cx="642381" cy="440856"/>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solidFill>
                <a:srgbClr val="3B0043"/>
              </a:solidFill>
            </a:endParaRPr>
          </a:p>
        </p:txBody>
      </p:sp>
      <p:sp>
        <p:nvSpPr>
          <p:cNvPr id="11" name="TextBox 10">
            <a:extLst>
              <a:ext uri="{FF2B5EF4-FFF2-40B4-BE49-F238E27FC236}">
                <a16:creationId xmlns:a16="http://schemas.microsoft.com/office/drawing/2014/main" id="{C62EE3EE-62EE-FE41-8DBA-EA0755A87CBA}"/>
              </a:ext>
            </a:extLst>
          </p:cNvPr>
          <p:cNvSpPr txBox="1"/>
          <p:nvPr/>
        </p:nvSpPr>
        <p:spPr>
          <a:xfrm>
            <a:off x="6476132" y="2812942"/>
            <a:ext cx="743752" cy="369332"/>
          </a:xfrm>
          <a:prstGeom prst="rect">
            <a:avLst/>
          </a:prstGeom>
          <a:noFill/>
        </p:spPr>
        <p:txBody>
          <a:bodyPr wrap="square" rtlCol="0">
            <a:spAutoFit/>
          </a:bodyPr>
          <a:lstStyle/>
          <a:p>
            <a:pPr algn="ctr"/>
            <a:r>
              <a:rPr lang="en-GB" sz="1800" b="1" dirty="0">
                <a:solidFill>
                  <a:srgbClr val="3B0043"/>
                </a:solidFill>
              </a:rPr>
              <a:t>{API}</a:t>
            </a:r>
          </a:p>
        </p:txBody>
      </p:sp>
      <p:sp>
        <p:nvSpPr>
          <p:cNvPr id="12" name="TextBox 11">
            <a:extLst>
              <a:ext uri="{FF2B5EF4-FFF2-40B4-BE49-F238E27FC236}">
                <a16:creationId xmlns:a16="http://schemas.microsoft.com/office/drawing/2014/main" id="{4BE86639-49F7-F245-A3F3-273FF46973F7}"/>
              </a:ext>
            </a:extLst>
          </p:cNvPr>
          <p:cNvSpPr txBox="1"/>
          <p:nvPr/>
        </p:nvSpPr>
        <p:spPr>
          <a:xfrm rot="19765661">
            <a:off x="2636041" y="2675805"/>
            <a:ext cx="917436" cy="300082"/>
          </a:xfrm>
          <a:prstGeom prst="rect">
            <a:avLst/>
          </a:prstGeom>
          <a:noFill/>
        </p:spPr>
        <p:txBody>
          <a:bodyPr wrap="square" rtlCol="0">
            <a:spAutoFit/>
          </a:bodyPr>
          <a:lstStyle/>
          <a:p>
            <a:pPr algn="ctr"/>
            <a:r>
              <a:rPr lang="en-GB" sz="1350" b="1" dirty="0">
                <a:solidFill>
                  <a:srgbClr val="3B0043"/>
                </a:solidFill>
              </a:rPr>
              <a:t>SERVER</a:t>
            </a:r>
          </a:p>
        </p:txBody>
      </p:sp>
      <p:sp>
        <p:nvSpPr>
          <p:cNvPr id="13" name="Parallelogram 12">
            <a:extLst>
              <a:ext uri="{FF2B5EF4-FFF2-40B4-BE49-F238E27FC236}">
                <a16:creationId xmlns:a16="http://schemas.microsoft.com/office/drawing/2014/main" id="{1BC2178E-C32F-1740-B109-441C55406003}"/>
              </a:ext>
            </a:extLst>
          </p:cNvPr>
          <p:cNvSpPr/>
          <p:nvPr/>
        </p:nvSpPr>
        <p:spPr>
          <a:xfrm rot="19718536">
            <a:off x="2719481" y="3052557"/>
            <a:ext cx="1334247" cy="963114"/>
          </a:xfrm>
          <a:prstGeom prst="parallelogram">
            <a:avLst>
              <a:gd name="adj" fmla="val 59415"/>
            </a:avLst>
          </a:prstGeom>
          <a:solidFill>
            <a:srgbClr val="70267D"/>
          </a:solidFill>
          <a:ln>
            <a:solidFill>
              <a:srgbClr val="7026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solidFill>
                <a:srgbClr val="3B0043"/>
              </a:solidFill>
            </a:endParaRPr>
          </a:p>
        </p:txBody>
      </p:sp>
      <p:grpSp>
        <p:nvGrpSpPr>
          <p:cNvPr id="14" name="Group 13">
            <a:extLst>
              <a:ext uri="{FF2B5EF4-FFF2-40B4-BE49-F238E27FC236}">
                <a16:creationId xmlns:a16="http://schemas.microsoft.com/office/drawing/2014/main" id="{814FBB92-9582-9B4E-AB53-1A476F3AC669}"/>
              </a:ext>
            </a:extLst>
          </p:cNvPr>
          <p:cNvGrpSpPr/>
          <p:nvPr/>
        </p:nvGrpSpPr>
        <p:grpSpPr>
          <a:xfrm>
            <a:off x="7219884" y="2709675"/>
            <a:ext cx="1663756" cy="1106839"/>
            <a:chOff x="7604448" y="2367608"/>
            <a:chExt cx="2218420" cy="1475837"/>
          </a:xfrm>
        </p:grpSpPr>
        <p:sp>
          <p:nvSpPr>
            <p:cNvPr id="15" name="Snip Single Corner of Rectangle 14">
              <a:extLst>
                <a:ext uri="{FF2B5EF4-FFF2-40B4-BE49-F238E27FC236}">
                  <a16:creationId xmlns:a16="http://schemas.microsoft.com/office/drawing/2014/main" id="{02361E99-471C-2A4B-88CE-FB65D78F30BA}"/>
                </a:ext>
              </a:extLst>
            </p:cNvPr>
            <p:cNvSpPr/>
            <p:nvPr/>
          </p:nvSpPr>
          <p:spPr>
            <a:xfrm rot="10800000">
              <a:off x="7604448" y="2367608"/>
              <a:ext cx="2218420" cy="1475837"/>
            </a:xfrm>
            <a:prstGeom prst="snip1Rect">
              <a:avLst>
                <a:gd name="adj" fmla="val 16036"/>
              </a:avLst>
            </a:prstGeom>
            <a:solidFill>
              <a:srgbClr val="70267D"/>
            </a:solidFill>
            <a:ln>
              <a:solidFill>
                <a:srgbClr val="7026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solidFill>
                  <a:srgbClr val="3B0043"/>
                </a:solidFill>
              </a:endParaRPr>
            </a:p>
          </p:txBody>
        </p:sp>
        <p:sp>
          <p:nvSpPr>
            <p:cNvPr id="16" name="Rectangle 15">
              <a:extLst>
                <a:ext uri="{FF2B5EF4-FFF2-40B4-BE49-F238E27FC236}">
                  <a16:creationId xmlns:a16="http://schemas.microsoft.com/office/drawing/2014/main" id="{87B2991D-9A8F-AE42-A603-BF7E6D695681}"/>
                </a:ext>
              </a:extLst>
            </p:cNvPr>
            <p:cNvSpPr/>
            <p:nvPr/>
          </p:nvSpPr>
          <p:spPr>
            <a:xfrm flipH="1">
              <a:off x="7663439" y="3651212"/>
              <a:ext cx="127622" cy="113109"/>
            </a:xfrm>
            <a:prstGeom prst="rect">
              <a:avLst/>
            </a:prstGeom>
            <a:solidFill>
              <a:srgbClr val="70267D"/>
            </a:solidFill>
            <a:ln>
              <a:solidFill>
                <a:srgbClr val="7026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solidFill>
                  <a:srgbClr val="3B0043"/>
                </a:solidFill>
              </a:endParaRPr>
            </a:p>
          </p:txBody>
        </p:sp>
      </p:grpSp>
      <p:sp>
        <p:nvSpPr>
          <p:cNvPr id="17" name="TextBox 16">
            <a:extLst>
              <a:ext uri="{FF2B5EF4-FFF2-40B4-BE49-F238E27FC236}">
                <a16:creationId xmlns:a16="http://schemas.microsoft.com/office/drawing/2014/main" id="{5D849FCF-A788-2F4E-81BA-F49F95144D0F}"/>
              </a:ext>
            </a:extLst>
          </p:cNvPr>
          <p:cNvSpPr txBox="1"/>
          <p:nvPr/>
        </p:nvSpPr>
        <p:spPr>
          <a:xfrm>
            <a:off x="7524881" y="2939896"/>
            <a:ext cx="1068587" cy="369332"/>
          </a:xfrm>
          <a:prstGeom prst="rect">
            <a:avLst/>
          </a:prstGeom>
          <a:noFill/>
        </p:spPr>
        <p:txBody>
          <a:bodyPr wrap="square" rtlCol="0">
            <a:spAutoFit/>
          </a:bodyPr>
          <a:lstStyle/>
          <a:p>
            <a:pPr algn="ctr"/>
            <a:r>
              <a:rPr lang="en-GB" sz="1800" b="1" dirty="0">
                <a:solidFill>
                  <a:srgbClr val="3B0043"/>
                </a:solidFill>
              </a:rPr>
              <a:t>CLIENT</a:t>
            </a:r>
          </a:p>
        </p:txBody>
      </p:sp>
      <p:sp>
        <p:nvSpPr>
          <p:cNvPr id="18" name="TextBox 17">
            <a:extLst>
              <a:ext uri="{FF2B5EF4-FFF2-40B4-BE49-F238E27FC236}">
                <a16:creationId xmlns:a16="http://schemas.microsoft.com/office/drawing/2014/main" id="{4DD33C8D-65D2-BC41-86E9-9C708E96C8F4}"/>
              </a:ext>
            </a:extLst>
          </p:cNvPr>
          <p:cNvSpPr txBox="1"/>
          <p:nvPr/>
        </p:nvSpPr>
        <p:spPr>
          <a:xfrm>
            <a:off x="8835002" y="3461407"/>
            <a:ext cx="817951" cy="300082"/>
          </a:xfrm>
          <a:prstGeom prst="rect">
            <a:avLst/>
          </a:prstGeom>
          <a:noFill/>
        </p:spPr>
        <p:txBody>
          <a:bodyPr wrap="square" rtlCol="0">
            <a:spAutoFit/>
          </a:bodyPr>
          <a:lstStyle/>
          <a:p>
            <a:pPr algn="ctr"/>
            <a:r>
              <a:rPr lang="en-GB" sz="1350" b="1" dirty="0">
                <a:solidFill>
                  <a:srgbClr val="3B0043"/>
                </a:solidFill>
              </a:rPr>
              <a:t>CLIENT</a:t>
            </a:r>
          </a:p>
        </p:txBody>
      </p:sp>
      <p:sp>
        <p:nvSpPr>
          <p:cNvPr id="19" name="TextBox 18">
            <a:extLst>
              <a:ext uri="{FF2B5EF4-FFF2-40B4-BE49-F238E27FC236}">
                <a16:creationId xmlns:a16="http://schemas.microsoft.com/office/drawing/2014/main" id="{32E88EA7-8FEE-7B4C-99AF-E57389D33FC5}"/>
              </a:ext>
            </a:extLst>
          </p:cNvPr>
          <p:cNvSpPr txBox="1"/>
          <p:nvPr/>
        </p:nvSpPr>
        <p:spPr>
          <a:xfrm>
            <a:off x="6646717" y="3706869"/>
            <a:ext cx="817951" cy="219291"/>
          </a:xfrm>
          <a:prstGeom prst="rect">
            <a:avLst/>
          </a:prstGeom>
          <a:noFill/>
        </p:spPr>
        <p:txBody>
          <a:bodyPr wrap="square" rtlCol="0">
            <a:spAutoFit/>
          </a:bodyPr>
          <a:lstStyle/>
          <a:p>
            <a:pPr algn="ctr"/>
            <a:r>
              <a:rPr lang="en-GB" sz="825" b="1" dirty="0">
                <a:solidFill>
                  <a:srgbClr val="3B0043"/>
                </a:solidFill>
              </a:rPr>
              <a:t>CLIENT</a:t>
            </a:r>
          </a:p>
        </p:txBody>
      </p:sp>
      <p:grpSp>
        <p:nvGrpSpPr>
          <p:cNvPr id="20" name="Group 19">
            <a:extLst>
              <a:ext uri="{FF2B5EF4-FFF2-40B4-BE49-F238E27FC236}">
                <a16:creationId xmlns:a16="http://schemas.microsoft.com/office/drawing/2014/main" id="{68C4316B-C7F6-A24E-844A-FC8AFC705CEA}"/>
              </a:ext>
            </a:extLst>
          </p:cNvPr>
          <p:cNvGrpSpPr/>
          <p:nvPr/>
        </p:nvGrpSpPr>
        <p:grpSpPr>
          <a:xfrm>
            <a:off x="11009683" y="0"/>
            <a:ext cx="373073" cy="621946"/>
            <a:chOff x="9057353" y="70676"/>
            <a:chExt cx="497448" cy="829290"/>
          </a:xfrm>
        </p:grpSpPr>
        <p:pic>
          <p:nvPicPr>
            <p:cNvPr id="21" name="Graphic 20" descr="Checkbox Crossed with solid fill">
              <a:extLst>
                <a:ext uri="{FF2B5EF4-FFF2-40B4-BE49-F238E27FC236}">
                  <a16:creationId xmlns:a16="http://schemas.microsoft.com/office/drawing/2014/main" id="{4C55490F-713F-1B46-98A9-57ACCC7D04B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057353" y="402518"/>
              <a:ext cx="497448" cy="497448"/>
            </a:xfrm>
            <a:prstGeom prst="rect">
              <a:avLst/>
            </a:prstGeom>
          </p:spPr>
        </p:pic>
        <p:pic>
          <p:nvPicPr>
            <p:cNvPr id="22" name="Graphic 21" descr="Checkbox Ticked with solid fill">
              <a:extLst>
                <a:ext uri="{FF2B5EF4-FFF2-40B4-BE49-F238E27FC236}">
                  <a16:creationId xmlns:a16="http://schemas.microsoft.com/office/drawing/2014/main" id="{B87ADE87-2C6C-3A46-83C0-25E1826C201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057354" y="70676"/>
              <a:ext cx="497447" cy="497447"/>
            </a:xfrm>
            <a:prstGeom prst="rect">
              <a:avLst/>
            </a:prstGeom>
          </p:spPr>
        </p:pic>
      </p:grpSp>
      <p:pic>
        <p:nvPicPr>
          <p:cNvPr id="23" name="Picture 22">
            <a:extLst>
              <a:ext uri="{FF2B5EF4-FFF2-40B4-BE49-F238E27FC236}">
                <a16:creationId xmlns:a16="http://schemas.microsoft.com/office/drawing/2014/main" id="{9D5D13D3-6D84-7C4C-9448-411DC1D17767}"/>
              </a:ext>
            </a:extLst>
          </p:cNvPr>
          <p:cNvPicPr>
            <a:picLocks noChangeAspect="1"/>
          </p:cNvPicPr>
          <p:nvPr/>
        </p:nvPicPr>
        <p:blipFill>
          <a:blip r:embed="rId7"/>
          <a:stretch>
            <a:fillRect/>
          </a:stretch>
        </p:blipFill>
        <p:spPr>
          <a:xfrm>
            <a:off x="11326941" y="34466"/>
            <a:ext cx="865059" cy="866981"/>
          </a:xfrm>
          <a:prstGeom prst="rect">
            <a:avLst/>
          </a:prstGeom>
        </p:spPr>
      </p:pic>
      <p:pic>
        <p:nvPicPr>
          <p:cNvPr id="24" name="Picture 23">
            <a:extLst>
              <a:ext uri="{FF2B5EF4-FFF2-40B4-BE49-F238E27FC236}">
                <a16:creationId xmlns:a16="http://schemas.microsoft.com/office/drawing/2014/main" id="{A8E84DB2-B395-1C48-801E-444B5EC66E29}"/>
              </a:ext>
            </a:extLst>
          </p:cNvPr>
          <p:cNvPicPr>
            <a:picLocks noChangeAspect="1"/>
          </p:cNvPicPr>
          <p:nvPr/>
        </p:nvPicPr>
        <p:blipFill>
          <a:blip r:embed="rId8"/>
          <a:stretch>
            <a:fillRect/>
          </a:stretch>
        </p:blipFill>
        <p:spPr>
          <a:xfrm>
            <a:off x="6792800" y="2655768"/>
            <a:ext cx="2860153" cy="1664262"/>
          </a:xfrm>
          <a:prstGeom prst="rect">
            <a:avLst/>
          </a:prstGeom>
        </p:spPr>
      </p:pic>
      <p:pic>
        <p:nvPicPr>
          <p:cNvPr id="25" name="Picture 24">
            <a:extLst>
              <a:ext uri="{FF2B5EF4-FFF2-40B4-BE49-F238E27FC236}">
                <a16:creationId xmlns:a16="http://schemas.microsoft.com/office/drawing/2014/main" id="{A9849817-116E-0442-9EF8-A1A0DCE63F41}"/>
              </a:ext>
            </a:extLst>
          </p:cNvPr>
          <p:cNvPicPr>
            <a:picLocks noChangeAspect="1"/>
          </p:cNvPicPr>
          <p:nvPr/>
        </p:nvPicPr>
        <p:blipFill>
          <a:blip r:embed="rId9"/>
          <a:stretch>
            <a:fillRect/>
          </a:stretch>
        </p:blipFill>
        <p:spPr>
          <a:xfrm>
            <a:off x="2524249" y="2448910"/>
            <a:ext cx="1224500" cy="1887771"/>
          </a:xfrm>
          <a:prstGeom prst="rect">
            <a:avLst/>
          </a:prstGeom>
        </p:spPr>
      </p:pic>
    </p:spTree>
    <p:extLst>
      <p:ext uri="{BB962C8B-B14F-4D97-AF65-F5344CB8AC3E}">
        <p14:creationId xmlns:p14="http://schemas.microsoft.com/office/powerpoint/2010/main" val="4163178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repeatCount="300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strips(downLeft)">
                                      <p:cBhvr>
                                        <p:cTn id="7" dur="1500"/>
                                        <p:tgtEl>
                                          <p:spTgt spid="6"/>
                                        </p:tgtEl>
                                      </p:cBhvr>
                                    </p:animEffect>
                                  </p:childTnLst>
                                </p:cTn>
                              </p:par>
                            </p:childTnLst>
                          </p:cTn>
                        </p:par>
                        <p:par>
                          <p:cTn id="8" fill="hold">
                            <p:stCondLst>
                              <p:cond delay="4500"/>
                            </p:stCondLst>
                            <p:childTnLst>
                              <p:par>
                                <p:cTn id="9" presetID="22" presetClass="entr" presetSubtype="4" fill="hold"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wipe(down)">
                                      <p:cBhvr>
                                        <p:cTn id="1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01E5297A-3C28-B147-A36B-2027B2330368}"/>
              </a:ext>
            </a:extLst>
          </p:cNvPr>
          <p:cNvSpPr txBox="1">
            <a:spLocks/>
          </p:cNvSpPr>
          <p:nvPr/>
        </p:nvSpPr>
        <p:spPr>
          <a:xfrm>
            <a:off x="0" y="0"/>
            <a:ext cx="5647113" cy="1044488"/>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dirty="0">
                <a:solidFill>
                  <a:schemeClr val="bg1"/>
                </a:solidFill>
                <a:latin typeface="HelveticaNeueLT Pro 45 Lt" panose="020B0403020202020204" pitchFamily="34" charset="0"/>
              </a:rPr>
              <a:t>API</a:t>
            </a:r>
            <a:endParaRPr lang="bg-BG" dirty="0">
              <a:solidFill>
                <a:schemeClr val="bg1"/>
              </a:solidFill>
            </a:endParaRPr>
          </a:p>
        </p:txBody>
      </p:sp>
      <p:grpSp>
        <p:nvGrpSpPr>
          <p:cNvPr id="3" name="Group 2">
            <a:extLst>
              <a:ext uri="{FF2B5EF4-FFF2-40B4-BE49-F238E27FC236}">
                <a16:creationId xmlns:a16="http://schemas.microsoft.com/office/drawing/2014/main" id="{495A1A66-09AC-0844-A0B4-84C564E66E40}"/>
              </a:ext>
            </a:extLst>
          </p:cNvPr>
          <p:cNvGrpSpPr/>
          <p:nvPr/>
        </p:nvGrpSpPr>
        <p:grpSpPr>
          <a:xfrm>
            <a:off x="11009683" y="0"/>
            <a:ext cx="373073" cy="621946"/>
            <a:chOff x="9057353" y="70676"/>
            <a:chExt cx="497448" cy="829290"/>
          </a:xfrm>
        </p:grpSpPr>
        <p:pic>
          <p:nvPicPr>
            <p:cNvPr id="4" name="Graphic 3" descr="Checkbox Crossed with solid fill">
              <a:extLst>
                <a:ext uri="{FF2B5EF4-FFF2-40B4-BE49-F238E27FC236}">
                  <a16:creationId xmlns:a16="http://schemas.microsoft.com/office/drawing/2014/main" id="{671C6144-AA0F-F949-85A0-2ADDDD98219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057353" y="402518"/>
              <a:ext cx="497448" cy="497448"/>
            </a:xfrm>
            <a:prstGeom prst="rect">
              <a:avLst/>
            </a:prstGeom>
          </p:spPr>
        </p:pic>
        <p:pic>
          <p:nvPicPr>
            <p:cNvPr id="6" name="Graphic 5" descr="Checkbox Ticked with solid fill">
              <a:extLst>
                <a:ext uri="{FF2B5EF4-FFF2-40B4-BE49-F238E27FC236}">
                  <a16:creationId xmlns:a16="http://schemas.microsoft.com/office/drawing/2014/main" id="{59F9789C-2561-9340-B18C-53C3D5B8433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057354" y="70676"/>
              <a:ext cx="497447" cy="497447"/>
            </a:xfrm>
            <a:prstGeom prst="rect">
              <a:avLst/>
            </a:prstGeom>
          </p:spPr>
        </p:pic>
      </p:grpSp>
      <p:pic>
        <p:nvPicPr>
          <p:cNvPr id="7" name="Picture 6">
            <a:extLst>
              <a:ext uri="{FF2B5EF4-FFF2-40B4-BE49-F238E27FC236}">
                <a16:creationId xmlns:a16="http://schemas.microsoft.com/office/drawing/2014/main" id="{FD17BEEC-85A5-8646-9E5B-4BCABB7F6AF7}"/>
              </a:ext>
            </a:extLst>
          </p:cNvPr>
          <p:cNvPicPr>
            <a:picLocks noChangeAspect="1"/>
          </p:cNvPicPr>
          <p:nvPr/>
        </p:nvPicPr>
        <p:blipFill>
          <a:blip r:embed="rId7"/>
          <a:stretch>
            <a:fillRect/>
          </a:stretch>
        </p:blipFill>
        <p:spPr>
          <a:xfrm>
            <a:off x="11326941" y="34466"/>
            <a:ext cx="865059" cy="866981"/>
          </a:xfrm>
          <a:prstGeom prst="rect">
            <a:avLst/>
          </a:prstGeom>
        </p:spPr>
      </p:pic>
      <p:pic>
        <p:nvPicPr>
          <p:cNvPr id="8" name="Picture 7" descr="A group of people posing for a photo&#10;&#10;Description automatically generated with medium confidence">
            <a:extLst>
              <a:ext uri="{FF2B5EF4-FFF2-40B4-BE49-F238E27FC236}">
                <a16:creationId xmlns:a16="http://schemas.microsoft.com/office/drawing/2014/main" id="{81585BAE-1A68-6A4B-A4D0-ACF7D1FACEA8}"/>
              </a:ext>
            </a:extLst>
          </p:cNvPr>
          <p:cNvPicPr>
            <a:picLocks noChangeAspect="1"/>
          </p:cNvPicPr>
          <p:nvPr/>
        </p:nvPicPr>
        <p:blipFill>
          <a:blip r:embed="rId8"/>
          <a:stretch>
            <a:fillRect/>
          </a:stretch>
        </p:blipFill>
        <p:spPr>
          <a:xfrm>
            <a:off x="3591763" y="1234089"/>
            <a:ext cx="5362042" cy="5248098"/>
          </a:xfrm>
          <a:prstGeom prst="rect">
            <a:avLst/>
          </a:prstGeom>
        </p:spPr>
      </p:pic>
    </p:spTree>
    <p:extLst>
      <p:ext uri="{BB962C8B-B14F-4D97-AF65-F5344CB8AC3E}">
        <p14:creationId xmlns:p14="http://schemas.microsoft.com/office/powerpoint/2010/main" val="25830095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87EAA3E-8647-9A49-BF4E-D6CDA9C4ECE0}"/>
              </a:ext>
            </a:extLst>
          </p:cNvPr>
          <p:cNvSpPr txBox="1">
            <a:spLocks/>
          </p:cNvSpPr>
          <p:nvPr/>
        </p:nvSpPr>
        <p:spPr>
          <a:xfrm>
            <a:off x="0" y="0"/>
            <a:ext cx="5647113" cy="1044488"/>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dirty="0">
                <a:solidFill>
                  <a:srgbClr val="3B0043"/>
                </a:solidFill>
                <a:latin typeface="HelveticaNeueLT Pro 45 Lt" panose="020B0403020202020204" pitchFamily="34" charset="0"/>
              </a:rPr>
              <a:t>API</a:t>
            </a:r>
            <a:endParaRPr lang="bg-BG" dirty="0">
              <a:solidFill>
                <a:srgbClr val="3B0043"/>
              </a:solidFill>
            </a:endParaRPr>
          </a:p>
        </p:txBody>
      </p:sp>
      <p:pic>
        <p:nvPicPr>
          <p:cNvPr id="6" name="Picture 5" descr="Graphical user interface, application, Teams&#10;&#10;Description automatically generated">
            <a:extLst>
              <a:ext uri="{FF2B5EF4-FFF2-40B4-BE49-F238E27FC236}">
                <a16:creationId xmlns:a16="http://schemas.microsoft.com/office/drawing/2014/main" id="{E9574344-459C-2248-AE17-051425D8A434}"/>
              </a:ext>
            </a:extLst>
          </p:cNvPr>
          <p:cNvPicPr>
            <a:picLocks noChangeAspect="1"/>
          </p:cNvPicPr>
          <p:nvPr/>
        </p:nvPicPr>
        <p:blipFill>
          <a:blip r:embed="rId3"/>
          <a:stretch>
            <a:fillRect/>
          </a:stretch>
        </p:blipFill>
        <p:spPr>
          <a:xfrm>
            <a:off x="3357675" y="515681"/>
            <a:ext cx="5882565" cy="5974800"/>
          </a:xfrm>
          <a:prstGeom prst="rect">
            <a:avLst/>
          </a:prstGeom>
        </p:spPr>
      </p:pic>
      <p:pic>
        <p:nvPicPr>
          <p:cNvPr id="7" name="Graphic 6" descr="Checkbox Crossed with solid fill">
            <a:extLst>
              <a:ext uri="{FF2B5EF4-FFF2-40B4-BE49-F238E27FC236}">
                <a16:creationId xmlns:a16="http://schemas.microsoft.com/office/drawing/2014/main" id="{B1F70D60-BA76-1E42-A8B0-5BB794CC77C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909463" y="6040986"/>
            <a:ext cx="373073" cy="373073"/>
          </a:xfrm>
          <a:prstGeom prst="rect">
            <a:avLst/>
          </a:prstGeom>
        </p:spPr>
      </p:pic>
      <p:pic>
        <p:nvPicPr>
          <p:cNvPr id="8" name="Graphic 7" descr="Checkbox Ticked with solid fill">
            <a:extLst>
              <a:ext uri="{FF2B5EF4-FFF2-40B4-BE49-F238E27FC236}">
                <a16:creationId xmlns:a16="http://schemas.microsoft.com/office/drawing/2014/main" id="{06DBCDA9-0250-484C-8D6F-8A4A9981F00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909464" y="5792113"/>
            <a:ext cx="373073" cy="373073"/>
          </a:xfrm>
          <a:prstGeom prst="rect">
            <a:avLst/>
          </a:prstGeom>
        </p:spPr>
      </p:pic>
      <p:sp>
        <p:nvSpPr>
          <p:cNvPr id="9" name="TextBox 8">
            <a:extLst>
              <a:ext uri="{FF2B5EF4-FFF2-40B4-BE49-F238E27FC236}">
                <a16:creationId xmlns:a16="http://schemas.microsoft.com/office/drawing/2014/main" id="{255B2ACD-7BAE-8F40-9066-1F01B3264AC5}"/>
              </a:ext>
            </a:extLst>
          </p:cNvPr>
          <p:cNvSpPr txBox="1"/>
          <p:nvPr/>
        </p:nvSpPr>
        <p:spPr>
          <a:xfrm>
            <a:off x="4410559" y="5550204"/>
            <a:ext cx="743752" cy="369332"/>
          </a:xfrm>
          <a:prstGeom prst="rect">
            <a:avLst/>
          </a:prstGeom>
          <a:noFill/>
        </p:spPr>
        <p:txBody>
          <a:bodyPr wrap="square" rtlCol="0">
            <a:spAutoFit/>
          </a:bodyPr>
          <a:lstStyle/>
          <a:p>
            <a:pPr algn="ctr"/>
            <a:r>
              <a:rPr lang="en-GB" sz="1800" b="1" dirty="0">
                <a:solidFill>
                  <a:srgbClr val="3B0043"/>
                </a:solidFill>
              </a:rPr>
              <a:t>{API}</a:t>
            </a:r>
          </a:p>
        </p:txBody>
      </p:sp>
      <p:sp>
        <p:nvSpPr>
          <p:cNvPr id="10" name="TextBox 9">
            <a:extLst>
              <a:ext uri="{FF2B5EF4-FFF2-40B4-BE49-F238E27FC236}">
                <a16:creationId xmlns:a16="http://schemas.microsoft.com/office/drawing/2014/main" id="{930C3251-3D48-D743-8E83-27594FF8DA76}"/>
              </a:ext>
            </a:extLst>
          </p:cNvPr>
          <p:cNvSpPr txBox="1"/>
          <p:nvPr/>
        </p:nvSpPr>
        <p:spPr>
          <a:xfrm>
            <a:off x="7037690" y="5550204"/>
            <a:ext cx="743752" cy="369332"/>
          </a:xfrm>
          <a:prstGeom prst="rect">
            <a:avLst/>
          </a:prstGeom>
          <a:noFill/>
        </p:spPr>
        <p:txBody>
          <a:bodyPr wrap="square" rtlCol="0">
            <a:spAutoFit/>
          </a:bodyPr>
          <a:lstStyle/>
          <a:p>
            <a:pPr algn="ctr"/>
            <a:r>
              <a:rPr lang="en-GB" sz="1800" b="1" dirty="0">
                <a:solidFill>
                  <a:srgbClr val="3B0043"/>
                </a:solidFill>
              </a:rPr>
              <a:t>{API}</a:t>
            </a:r>
          </a:p>
        </p:txBody>
      </p:sp>
      <p:sp>
        <p:nvSpPr>
          <p:cNvPr id="11" name="TextBox 10">
            <a:extLst>
              <a:ext uri="{FF2B5EF4-FFF2-40B4-BE49-F238E27FC236}">
                <a16:creationId xmlns:a16="http://schemas.microsoft.com/office/drawing/2014/main" id="{F83390AA-0DE0-904F-ABF6-79528E32542C}"/>
              </a:ext>
            </a:extLst>
          </p:cNvPr>
          <p:cNvSpPr txBox="1"/>
          <p:nvPr/>
        </p:nvSpPr>
        <p:spPr>
          <a:xfrm rot="20269802">
            <a:off x="2240077" y="2567396"/>
            <a:ext cx="2163345" cy="461665"/>
          </a:xfrm>
          <a:prstGeom prst="rect">
            <a:avLst/>
          </a:prstGeom>
          <a:noFill/>
        </p:spPr>
        <p:txBody>
          <a:bodyPr wrap="square" rtlCol="0">
            <a:spAutoFit/>
          </a:bodyPr>
          <a:lstStyle/>
          <a:p>
            <a:pPr algn="ctr"/>
            <a:r>
              <a:rPr lang="en-GB" sz="2400" b="1" dirty="0">
                <a:solidFill>
                  <a:srgbClr val="3B0043"/>
                </a:solidFill>
                <a:latin typeface="Courier" pitchFamily="2" charset="0"/>
              </a:rPr>
              <a:t>#OPENAPI</a:t>
            </a:r>
          </a:p>
        </p:txBody>
      </p:sp>
      <p:sp>
        <p:nvSpPr>
          <p:cNvPr id="12" name="TextBox 11">
            <a:extLst>
              <a:ext uri="{FF2B5EF4-FFF2-40B4-BE49-F238E27FC236}">
                <a16:creationId xmlns:a16="http://schemas.microsoft.com/office/drawing/2014/main" id="{A226A9B6-FF35-D54A-A0E4-6E86CDB4FA34}"/>
              </a:ext>
            </a:extLst>
          </p:cNvPr>
          <p:cNvSpPr txBox="1"/>
          <p:nvPr/>
        </p:nvSpPr>
        <p:spPr bwMode="gray">
          <a:xfrm>
            <a:off x="2180555" y="5494627"/>
            <a:ext cx="0" cy="0"/>
          </a:xfrm>
          <a:prstGeom prst="rect">
            <a:avLst/>
          </a:prstGeom>
          <a:noFill/>
        </p:spPr>
        <p:txBody>
          <a:bodyPr wrap="none" lIns="0" tIns="0" rIns="0" bIns="0" rtlCol="0">
            <a:noAutofit/>
          </a:bodyPr>
          <a:lstStyle/>
          <a:p>
            <a:pPr marL="214310" indent="-214310">
              <a:spcAft>
                <a:spcPts val="450"/>
              </a:spcAft>
              <a:buClr>
                <a:schemeClr val="accent1"/>
              </a:buClr>
              <a:buFont typeface="Wingdings" panose="05000000000000000000" pitchFamily="2" charset="2"/>
              <a:buChar char="§"/>
            </a:pPr>
            <a:endParaRPr lang="en-GB" sz="1200" dirty="0" err="1">
              <a:solidFill>
                <a:srgbClr val="3B0043"/>
              </a:solidFill>
            </a:endParaRPr>
          </a:p>
        </p:txBody>
      </p:sp>
      <p:sp>
        <p:nvSpPr>
          <p:cNvPr id="13" name="TextBox 12">
            <a:extLst>
              <a:ext uri="{FF2B5EF4-FFF2-40B4-BE49-F238E27FC236}">
                <a16:creationId xmlns:a16="http://schemas.microsoft.com/office/drawing/2014/main" id="{BFBF30F2-CB67-BF4A-8053-1F9D67077D96}"/>
              </a:ext>
            </a:extLst>
          </p:cNvPr>
          <p:cNvSpPr txBox="1"/>
          <p:nvPr/>
        </p:nvSpPr>
        <p:spPr bwMode="gray">
          <a:xfrm>
            <a:off x="2468966" y="5488218"/>
            <a:ext cx="0" cy="0"/>
          </a:xfrm>
          <a:prstGeom prst="rect">
            <a:avLst/>
          </a:prstGeom>
          <a:noFill/>
        </p:spPr>
        <p:txBody>
          <a:bodyPr wrap="none" lIns="0" tIns="0" rIns="0" bIns="0" rtlCol="0">
            <a:noAutofit/>
          </a:bodyPr>
          <a:lstStyle/>
          <a:p>
            <a:pPr marL="214310" indent="-214310">
              <a:spcAft>
                <a:spcPts val="450"/>
              </a:spcAft>
              <a:buClr>
                <a:schemeClr val="accent1"/>
              </a:buClr>
              <a:buFont typeface="Wingdings" panose="05000000000000000000" pitchFamily="2" charset="2"/>
              <a:buChar char="§"/>
            </a:pPr>
            <a:endParaRPr lang="en-GB" sz="1200" dirty="0" err="1">
              <a:solidFill>
                <a:srgbClr val="3B0043"/>
              </a:solidFill>
            </a:endParaRPr>
          </a:p>
        </p:txBody>
      </p:sp>
      <p:pic>
        <p:nvPicPr>
          <p:cNvPr id="14" name="Graphic 13" descr="Checkbox Crossed with solid fill">
            <a:extLst>
              <a:ext uri="{FF2B5EF4-FFF2-40B4-BE49-F238E27FC236}">
                <a16:creationId xmlns:a16="http://schemas.microsoft.com/office/drawing/2014/main" id="{A2A51B5C-C88D-7044-A1DA-8AB9BCDCA3A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009686" y="214407"/>
            <a:ext cx="373073" cy="373073"/>
          </a:xfrm>
          <a:prstGeom prst="rect">
            <a:avLst/>
          </a:prstGeom>
        </p:spPr>
      </p:pic>
      <p:pic>
        <p:nvPicPr>
          <p:cNvPr id="15" name="Graphic 14" descr="Checkbox Ticked with solid fill">
            <a:extLst>
              <a:ext uri="{FF2B5EF4-FFF2-40B4-BE49-F238E27FC236}">
                <a16:creationId xmlns:a16="http://schemas.microsoft.com/office/drawing/2014/main" id="{16D832CC-DDFD-0943-ABF3-8EFE0735E27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009687" y="-34465"/>
            <a:ext cx="373073" cy="373073"/>
          </a:xfrm>
          <a:prstGeom prst="rect">
            <a:avLst/>
          </a:prstGeom>
        </p:spPr>
      </p:pic>
      <p:pic>
        <p:nvPicPr>
          <p:cNvPr id="16" name="Picture 15">
            <a:extLst>
              <a:ext uri="{FF2B5EF4-FFF2-40B4-BE49-F238E27FC236}">
                <a16:creationId xmlns:a16="http://schemas.microsoft.com/office/drawing/2014/main" id="{A724CFAF-ABD6-9D4A-968C-16AB6B1C55BB}"/>
              </a:ext>
            </a:extLst>
          </p:cNvPr>
          <p:cNvPicPr>
            <a:picLocks noChangeAspect="1"/>
          </p:cNvPicPr>
          <p:nvPr/>
        </p:nvPicPr>
        <p:blipFill>
          <a:blip r:embed="rId8"/>
          <a:stretch>
            <a:fillRect/>
          </a:stretch>
        </p:blipFill>
        <p:spPr>
          <a:xfrm>
            <a:off x="11326941" y="0"/>
            <a:ext cx="865059" cy="866981"/>
          </a:xfrm>
          <a:prstGeom prst="rect">
            <a:avLst/>
          </a:prstGeom>
        </p:spPr>
      </p:pic>
    </p:spTree>
    <p:extLst>
      <p:ext uri="{BB962C8B-B14F-4D97-AF65-F5344CB8AC3E}">
        <p14:creationId xmlns:p14="http://schemas.microsoft.com/office/powerpoint/2010/main" val="1375473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500" fill="hold"/>
                                        <p:tgtEl>
                                          <p:spTgt spid="10"/>
                                        </p:tgtEl>
                                        <p:attrNameLst>
                                          <p:attrName>ppt_x</p:attrName>
                                        </p:attrNameLst>
                                      </p:cBhvr>
                                      <p:tavLst>
                                        <p:tav tm="0">
                                          <p:val>
                                            <p:strVal val="#ppt_x"/>
                                          </p:val>
                                        </p:tav>
                                        <p:tav tm="100000">
                                          <p:val>
                                            <p:strVal val="#ppt_x"/>
                                          </p:val>
                                        </p:tav>
                                      </p:tavLst>
                                    </p:anim>
                                    <p:anim calcmode="lin" valueType="num">
                                      <p:cBhvr additive="base">
                                        <p:cTn id="2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5985</TotalTime>
  <Words>7368</Words>
  <Application>Microsoft Macintosh PowerPoint</Application>
  <PresentationFormat>Widescreen</PresentationFormat>
  <Paragraphs>918</Paragraphs>
  <Slides>60</Slides>
  <Notes>56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60</vt:i4>
      </vt:variant>
    </vt:vector>
  </HeadingPairs>
  <TitlesOfParts>
    <vt:vector size="68" baseType="lpstr">
      <vt:lpstr>Arial</vt:lpstr>
      <vt:lpstr>Arial Narrow</vt:lpstr>
      <vt:lpstr>Calibri</vt:lpstr>
      <vt:lpstr>Calibri Light</vt:lpstr>
      <vt:lpstr>Courier</vt:lpstr>
      <vt:lpstr>HelveticaNeueLT Pro 45 Lt</vt:lpstr>
      <vt:lpstr>Wingdings</vt:lpstr>
      <vt:lpstr>Office Theme</vt:lpstr>
      <vt:lpstr>PowerPoint Presentation</vt:lpstr>
      <vt:lpstr>PowerPoint Presentation</vt:lpstr>
      <vt:lpstr>PowerPoint Presentation</vt:lpstr>
      <vt:lpstr>INTRODUCTION</vt:lpstr>
      <vt:lpstr>PowerPoint Presentation</vt:lpstr>
      <vt:lpstr>PowerPoint Presentation</vt:lpstr>
      <vt:lpstr>PowerPoint Presentation</vt:lpstr>
      <vt:lpstr>PowerPoint Presentation</vt:lpstr>
      <vt:lpstr>PowerPoint Presentation</vt:lpstr>
      <vt:lpstr>PowerPoint Presentation</vt:lpstr>
      <vt:lpstr>DESIGN FIRST  VS. CODE FIRST</vt:lpstr>
      <vt:lpstr>PowerPoint Presentation</vt:lpstr>
      <vt:lpstr>PowerPoint Presentation</vt:lpstr>
      <vt:lpstr>PowerPoint Presentation</vt:lpstr>
      <vt:lpstr>PowerPoint Presentation</vt:lpstr>
      <vt:lpstr>CHOOSING THE RIGHT APPROACH FOR YOUR API</vt:lpstr>
      <vt:lpstr>PowerPoint Presentation</vt:lpstr>
      <vt:lpstr>PowerPoint Presentation</vt:lpstr>
      <vt:lpstr>PowerPoint Presentation</vt:lpstr>
      <vt:lpstr>PowerPoint Presentation</vt:lpstr>
      <vt:lpstr>PowerPoint Presentation</vt:lpstr>
      <vt:lpstr>API FIRST APPROACH</vt:lpstr>
      <vt:lpstr>PowerPoint Presentation</vt:lpstr>
      <vt:lpstr>PowerPoint Presentation</vt:lpstr>
      <vt:lpstr>YOUR API IS YOUR CONTRACT</vt:lpstr>
      <vt:lpstr>PowerPoint Presentation</vt:lpstr>
      <vt:lpstr>PowerPoint Presentation</vt:lpstr>
      <vt:lpstr>CONTRACT FIRST DEVELOPMENT</vt:lpstr>
      <vt:lpstr>PowerPoint Presentation</vt:lpstr>
      <vt:lpstr>PowerPoint Presentation</vt:lpstr>
      <vt:lpstr>PowerPoint Presentation</vt:lpstr>
      <vt:lpstr>TOOLING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DEMO</vt:lpstr>
      <vt:lpstr>PowerPoint Presentation</vt:lpstr>
      <vt:lpstr>PowerPoint Presentation</vt:lpstr>
      <vt:lpstr>RECAP</vt:lpstr>
      <vt:lpstr>PowerPoint Presentation</vt:lpstr>
      <vt:lpstr>CLOSING THOUGHTS</vt:lpstr>
      <vt:lpstr>CLOSING THOUGHTS</vt:lpstr>
      <vt:lpstr>REFERENCES</vt:lpstr>
      <vt:lpstr>PowerPoint Presentation</vt:lpstr>
      <vt:lpstr>PowerPoint Presentation</vt:lpstr>
      <vt:lpstr>QUESTIONS</vt:lpstr>
      <vt:lpstr>PowerPoint Presentation</vt:lpstr>
      <vt:lpstr>QUESTIONS</vt:lpstr>
      <vt:lpstr>PowerPoint Presentation</vt:lpstr>
      <vt:lpstr>THANK YOU</vt:lpstr>
      <vt:lpstr>PowerPoint Presentation</vt:lpstr>
      <vt:lpstr>PowerPoint Presentation</vt:lpstr>
      <vt:lpstr>PowerPoint Presentation</vt:lpstr>
      <vt:lpstr>THANK YOU</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Adriana Semova</dc:creator>
  <cp:lastModifiedBy>Atanas Kuzmanov (Атанас Кузманов)</cp:lastModifiedBy>
  <cp:revision>425</cp:revision>
  <dcterms:created xsi:type="dcterms:W3CDTF">2022-02-09T16:09:17Z</dcterms:created>
  <dcterms:modified xsi:type="dcterms:W3CDTF">2022-03-08T07:27:45Z</dcterms:modified>
</cp:coreProperties>
</file>